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81" r:id="rId3"/>
    <p:sldId id="280" r:id="rId4"/>
    <p:sldId id="276" r:id="rId5"/>
    <p:sldId id="277" r:id="rId6"/>
    <p:sldId id="278" r:id="rId7"/>
    <p:sldId id="279" r:id="rId8"/>
    <p:sldId id="261" r:id="rId9"/>
    <p:sldId id="289" r:id="rId10"/>
    <p:sldId id="262" r:id="rId11"/>
    <p:sldId id="291" r:id="rId12"/>
    <p:sldId id="284" r:id="rId13"/>
    <p:sldId id="299" r:id="rId14"/>
    <p:sldId id="285" r:id="rId15"/>
    <p:sldId id="297" r:id="rId16"/>
    <p:sldId id="286" r:id="rId17"/>
    <p:sldId id="296" r:id="rId18"/>
    <p:sldId id="295" r:id="rId19"/>
    <p:sldId id="287" r:id="rId20"/>
    <p:sldId id="288" r:id="rId21"/>
    <p:sldId id="298" r:id="rId22"/>
    <p:sldId id="292" r:id="rId23"/>
    <p:sldId id="272" r:id="rId24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5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47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11-11T22:19:40.814" idx="1">
    <p:pos x="5118" y="1709"/>
    <p:text>ezt visszaállítottam vastagról normál betűre.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11-11T22:23:46.740" idx="2">
    <p:pos x="5204" y="2066"/>
    <p:text>a kék betűt feketére állítani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11-11T22:24:50.009" idx="3">
    <p:pos x="4290" y="1708"/>
    <p:text>ezek redundáns elemek, csak a lényeget emeljük ki</p:text>
    <p:extLst>
      <p:ext uri="{C676402C-5697-4E1C-873F-D02D1690AC5C}">
        <p15:threadingInfo xmlns:p15="http://schemas.microsoft.com/office/powerpoint/2012/main" timeZoneBias="-6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8-11-11T22:27:02.412" idx="5">
    <p:pos x="5313" y="3625"/>
    <p:text>az egész" jelenleg" oszlopot ki kell venni</p:text>
    <p:extLst>
      <p:ext uri="{C676402C-5697-4E1C-873F-D02D1690AC5C}">
        <p15:threadingInfo xmlns:p15="http://schemas.microsoft.com/office/powerpoint/2012/main" timeZoneBias="-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CF8FAD-17ED-41FF-9490-F94BF8F0BF3E}" type="datetimeFigureOut">
              <a:rPr lang="hu-HU" smtClean="0"/>
              <a:t>2018. 11. 12.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65717-6985-4686-AC4A-E4A749DA2FA3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72206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Pedagóguspárok: Egy közismereti és egy </a:t>
            </a:r>
            <a:r>
              <a:rPr lang="hu-HU" dirty="0" err="1" smtClean="0"/>
              <a:t>vizus</a:t>
            </a:r>
            <a:r>
              <a:rPr lang="hu-HU" dirty="0" smtClean="0"/>
              <a:t> (rajtanár)</a:t>
            </a:r>
            <a:r>
              <a:rPr lang="hu-HU" baseline="0" dirty="0" smtClean="0"/>
              <a:t> együttműködése. Elkészült módszertani segédletek: egy drámajátékos és egy designgondolkodás feladattár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E1D1B8-DDFC-4B25-A7BA-BBAD09EABB0C}" type="slidenum">
              <a:rPr lang="hu-HU" smtClean="0"/>
              <a:t>15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131233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Alcím mintájának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A1AA-13E6-47E8-ACF4-07A6C2B9C542}" type="datetimeFigureOut">
              <a:rPr lang="hu-HU" smtClean="0"/>
              <a:t>2018. 11. 12.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FA465-6796-4461-9EFF-235E844ED3F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29659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A1AA-13E6-47E8-ACF4-07A6C2B9C542}" type="datetimeFigureOut">
              <a:rPr lang="hu-HU" smtClean="0"/>
              <a:t>2018. 11. 12.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FA465-6796-4461-9EFF-235E844ED3F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92953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A1AA-13E6-47E8-ACF4-07A6C2B9C542}" type="datetimeFigureOut">
              <a:rPr lang="hu-HU" smtClean="0"/>
              <a:t>2018. 11. 12.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FA465-6796-4461-9EFF-235E844ED3F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69833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A1AA-13E6-47E8-ACF4-07A6C2B9C542}" type="datetimeFigureOut">
              <a:rPr lang="hu-HU" smtClean="0"/>
              <a:t>2018. 11. 12.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FA465-6796-4461-9EFF-235E844ED3F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30108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A1AA-13E6-47E8-ACF4-07A6C2B9C542}" type="datetimeFigureOut">
              <a:rPr lang="hu-HU" smtClean="0"/>
              <a:t>2018. 11. 12.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FA465-6796-4461-9EFF-235E844ED3F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56859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A1AA-13E6-47E8-ACF4-07A6C2B9C542}" type="datetimeFigureOut">
              <a:rPr lang="hu-HU" smtClean="0"/>
              <a:t>2018. 11. 12.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FA465-6796-4461-9EFF-235E844ED3F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782710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A1AA-13E6-47E8-ACF4-07A6C2B9C542}" type="datetimeFigureOut">
              <a:rPr lang="hu-HU" smtClean="0"/>
              <a:t>2018. 11. 12.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FA465-6796-4461-9EFF-235E844ED3F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71074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A1AA-13E6-47E8-ACF4-07A6C2B9C542}" type="datetimeFigureOut">
              <a:rPr lang="hu-HU" smtClean="0"/>
              <a:t>2018. 11. 12.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FA465-6796-4461-9EFF-235E844ED3F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0460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A1AA-13E6-47E8-ACF4-07A6C2B9C542}" type="datetimeFigureOut">
              <a:rPr lang="hu-HU" smtClean="0"/>
              <a:t>2018. 11. 12.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FA465-6796-4461-9EFF-235E844ED3F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69650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A1AA-13E6-47E8-ACF4-07A6C2B9C542}" type="datetimeFigureOut">
              <a:rPr lang="hu-HU" smtClean="0"/>
              <a:t>2018. 11. 12.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FA465-6796-4461-9EFF-235E844ED3F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294377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3A1AA-13E6-47E8-ACF4-07A6C2B9C542}" type="datetimeFigureOut">
              <a:rPr lang="hu-HU" smtClean="0"/>
              <a:t>2018. 11. 12.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FA465-6796-4461-9EFF-235E844ED3F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47191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3A1AA-13E6-47E8-ACF4-07A6C2B9C542}" type="datetimeFigureOut">
              <a:rPr lang="hu-HU" smtClean="0"/>
              <a:t>2018. 11. 12.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FFA465-6796-4461-9EFF-235E844ED3F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8784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2.jpeg"/><Relationship Id="rId7" Type="http://schemas.openxmlformats.org/officeDocument/2006/relationships/image" Target="../media/image14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3.jpeg"/><Relationship Id="rId4" Type="http://schemas.microsoft.com/office/2007/relationships/hdphoto" Target="../media/hdphoto1.wdp"/><Relationship Id="rId9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comments" Target="../comments/commen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5.pn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comments" Target="../comments/commen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Relationship Id="rId9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4" Type="http://schemas.openxmlformats.org/officeDocument/2006/relationships/comments" Target="../comments/commen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74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60961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/>
          <p:cNvSpPr>
            <a:spLocks noGrp="1"/>
          </p:cNvSpPr>
          <p:nvPr>
            <p:ph idx="1"/>
          </p:nvPr>
        </p:nvSpPr>
        <p:spPr>
          <a:xfrm>
            <a:off x="447989" y="1867148"/>
            <a:ext cx="8238811" cy="4442172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hu-HU" sz="2800" dirty="0" smtClean="0">
                <a:solidFill>
                  <a:prstClr val="black"/>
                </a:solidFill>
              </a:rPr>
              <a:t>Tevékenységek:</a:t>
            </a:r>
          </a:p>
          <a:p>
            <a:pPr marL="0" lvl="0" indent="0">
              <a:buNone/>
            </a:pPr>
            <a:endParaRPr lang="hu-HU" sz="2800" dirty="0" smtClean="0">
              <a:solidFill>
                <a:prstClr val="black"/>
              </a:solidFill>
            </a:endParaRPr>
          </a:p>
          <a:p>
            <a:pPr lvl="0"/>
            <a:r>
              <a:rPr lang="hu-HU" sz="2800" dirty="0" smtClean="0">
                <a:solidFill>
                  <a:prstClr val="black"/>
                </a:solidFill>
              </a:rPr>
              <a:t>Módszertani </a:t>
            </a:r>
            <a:r>
              <a:rPr lang="hu-HU" sz="2800" dirty="0">
                <a:solidFill>
                  <a:prstClr val="black"/>
                </a:solidFill>
              </a:rPr>
              <a:t>megújulás a zeneoktatás területén</a:t>
            </a:r>
          </a:p>
          <a:p>
            <a:pPr lvl="0"/>
            <a:r>
              <a:rPr lang="hu-HU" sz="2800" dirty="0">
                <a:solidFill>
                  <a:prstClr val="black"/>
                </a:solidFill>
              </a:rPr>
              <a:t>Digitális </a:t>
            </a:r>
            <a:r>
              <a:rPr lang="hu-HU" sz="2800" dirty="0" smtClean="0">
                <a:solidFill>
                  <a:prstClr val="black"/>
                </a:solidFill>
              </a:rPr>
              <a:t>tananyagfejlesztés (zenetörténet, szolfézs)</a:t>
            </a:r>
            <a:endParaRPr lang="hu-HU" sz="2800" dirty="0">
              <a:solidFill>
                <a:prstClr val="black"/>
              </a:solidFill>
            </a:endParaRPr>
          </a:p>
          <a:p>
            <a:pPr lvl="0"/>
            <a:r>
              <a:rPr lang="hu-HU" sz="2800" dirty="0">
                <a:solidFill>
                  <a:prstClr val="black"/>
                </a:solidFill>
              </a:rPr>
              <a:t>Tanórán kívüli tevékenységek kidolgozása, rendszerezése és megvalósítása</a:t>
            </a:r>
          </a:p>
          <a:p>
            <a:pPr lvl="0"/>
            <a:r>
              <a:rPr lang="hu-HU" sz="2800" dirty="0">
                <a:solidFill>
                  <a:prstClr val="black"/>
                </a:solidFill>
              </a:rPr>
              <a:t>Pedagógus továbbképzések lebonyolítása</a:t>
            </a:r>
          </a:p>
          <a:p>
            <a:pPr lvl="0"/>
            <a:r>
              <a:rPr lang="hu-HU" sz="2800" dirty="0">
                <a:solidFill>
                  <a:prstClr val="black"/>
                </a:solidFill>
              </a:rPr>
              <a:t>Intézményi eszközpark felmérése, fejlesztésének jövőbeni megalapozása</a:t>
            </a:r>
          </a:p>
          <a:p>
            <a:pPr marL="0" indent="0">
              <a:buNone/>
            </a:pPr>
            <a:endParaRPr lang="hu-HU" sz="2400" dirty="0"/>
          </a:p>
        </p:txBody>
      </p:sp>
      <p:sp>
        <p:nvSpPr>
          <p:cNvPr id="4" name="Cím 3"/>
          <p:cNvSpPr txBox="1">
            <a:spLocks/>
          </p:cNvSpPr>
          <p:nvPr/>
        </p:nvSpPr>
        <p:spPr>
          <a:xfrm>
            <a:off x="1115616" y="409167"/>
            <a:ext cx="7488832" cy="6435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8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Liszt Ferenc Zeneművészeti Egyetem</a:t>
            </a:r>
          </a:p>
        </p:txBody>
      </p:sp>
      <p:pic>
        <p:nvPicPr>
          <p:cNvPr id="6" name="Tartalom helye 3" descr="ferde-vonal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661256"/>
            <a:ext cx="432048" cy="319472"/>
          </a:xfrm>
          <a:prstGeom prst="rect">
            <a:avLst/>
          </a:prstGeom>
        </p:spPr>
      </p:pic>
      <p:pic>
        <p:nvPicPr>
          <p:cNvPr id="5" name="Kép 4" descr="ESZA-csep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9818" y="0"/>
            <a:ext cx="2348006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839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hu-HU" sz="2400" b="1" dirty="0">
                <a:solidFill>
                  <a:schemeClr val="tx2"/>
                </a:solidFill>
              </a:rPr>
              <a:t> </a:t>
            </a:r>
            <a:r>
              <a:rPr lang="hu-HU" sz="2400" b="1" dirty="0" smtClean="0">
                <a:solidFill>
                  <a:schemeClr val="tx2"/>
                </a:solidFill>
              </a:rPr>
              <a:t>        Liszt </a:t>
            </a:r>
            <a:r>
              <a:rPr lang="hu-HU" sz="2400" b="1" dirty="0">
                <a:solidFill>
                  <a:schemeClr val="tx2"/>
                </a:solidFill>
              </a:rPr>
              <a:t>Ferenc Zeneművészeti Egyetem</a:t>
            </a:r>
            <a:br>
              <a:rPr lang="hu-HU" sz="2400" b="1" dirty="0">
                <a:solidFill>
                  <a:schemeClr val="tx2"/>
                </a:solidFill>
              </a:rPr>
            </a:br>
            <a:r>
              <a:rPr lang="hu-HU" sz="2400" b="1" dirty="0">
                <a:solidFill>
                  <a:schemeClr val="tx2"/>
                </a:solidFill>
              </a:rPr>
              <a:t> </a:t>
            </a:r>
            <a:r>
              <a:rPr lang="hu-HU" sz="2400" b="1" dirty="0" smtClean="0">
                <a:solidFill>
                  <a:schemeClr val="tx2"/>
                </a:solidFill>
              </a:rPr>
              <a:t>        A projekt megvalósításának pillanatai képekben</a:t>
            </a:r>
            <a:endParaRPr lang="hu-HU" sz="2400" b="1" dirty="0">
              <a:solidFill>
                <a:schemeClr val="tx2"/>
              </a:solidFill>
            </a:endParaRPr>
          </a:p>
        </p:txBody>
      </p:sp>
      <p:pic>
        <p:nvPicPr>
          <p:cNvPr id="9" name="Tartalom helye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1430735"/>
            <a:ext cx="3562729" cy="2372833"/>
          </a:xfrm>
        </p:spPr>
      </p:pic>
      <p:pic>
        <p:nvPicPr>
          <p:cNvPr id="10" name="Kép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3146" y="1417638"/>
            <a:ext cx="3582394" cy="2385930"/>
          </a:xfrm>
          <a:prstGeom prst="rect">
            <a:avLst/>
          </a:prstGeom>
        </p:spPr>
      </p:pic>
      <p:pic>
        <p:nvPicPr>
          <p:cNvPr id="11" name="Kép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3146" y="4054127"/>
            <a:ext cx="3592661" cy="2392769"/>
          </a:xfrm>
          <a:prstGeom prst="rect">
            <a:avLst/>
          </a:prstGeom>
        </p:spPr>
      </p:pic>
      <p:pic>
        <p:nvPicPr>
          <p:cNvPr id="12" name="Kép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5" y="4077072"/>
            <a:ext cx="3562729" cy="2372833"/>
          </a:xfrm>
          <a:prstGeom prst="rect">
            <a:avLst/>
          </a:prstGeom>
        </p:spPr>
      </p:pic>
      <p:pic>
        <p:nvPicPr>
          <p:cNvPr id="7" name="Tartalom helye 3" descr="ferde-vonal.pn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500" y="456194"/>
            <a:ext cx="432048" cy="31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5073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/>
          <p:cNvSpPr>
            <a:spLocks noGrp="1"/>
          </p:cNvSpPr>
          <p:nvPr>
            <p:ph idx="1"/>
          </p:nvPr>
        </p:nvSpPr>
        <p:spPr>
          <a:xfrm>
            <a:off x="179512" y="1196752"/>
            <a:ext cx="8712967" cy="5472608"/>
          </a:xfrm>
        </p:spPr>
        <p:txBody>
          <a:bodyPr>
            <a:normAutofit fontScale="92500" lnSpcReduction="10000"/>
          </a:bodyPr>
          <a:lstStyle/>
          <a:p>
            <a:pPr marL="0" lvl="0" indent="0" defTabSz="457200">
              <a:spcBef>
                <a:spcPts val="0"/>
              </a:spcBef>
              <a:buNone/>
            </a:pPr>
            <a:r>
              <a:rPr lang="en-US" sz="2400" b="1" dirty="0">
                <a:latin typeface="Times New Roman"/>
                <a:cs typeface="Times New Roman"/>
              </a:rPr>
              <a:t>A </a:t>
            </a:r>
            <a:r>
              <a:rPr lang="en-US" sz="2400" b="1" dirty="0" err="1">
                <a:latin typeface="Times New Roman"/>
                <a:cs typeface="Times New Roman"/>
              </a:rPr>
              <a:t>tánc</a:t>
            </a:r>
            <a:r>
              <a:rPr lang="en-US" sz="2400" b="1" dirty="0">
                <a:latin typeface="Times New Roman"/>
                <a:cs typeface="Times New Roman"/>
              </a:rPr>
              <a:t> </a:t>
            </a:r>
            <a:r>
              <a:rPr lang="en-US" sz="2400" b="1" dirty="0" err="1">
                <a:latin typeface="Times New Roman"/>
                <a:cs typeface="Times New Roman"/>
              </a:rPr>
              <a:t>pozitív</a:t>
            </a:r>
            <a:r>
              <a:rPr lang="en-US" sz="2400" b="1" dirty="0">
                <a:latin typeface="Times New Roman"/>
                <a:cs typeface="Times New Roman"/>
              </a:rPr>
              <a:t> </a:t>
            </a:r>
            <a:r>
              <a:rPr lang="en-US" sz="2400" b="1" dirty="0" err="1">
                <a:latin typeface="Times New Roman"/>
                <a:cs typeface="Times New Roman"/>
              </a:rPr>
              <a:t>mentális</a:t>
            </a:r>
            <a:r>
              <a:rPr lang="en-US" sz="2400" b="1" dirty="0">
                <a:latin typeface="Times New Roman"/>
                <a:cs typeface="Times New Roman"/>
              </a:rPr>
              <a:t> </a:t>
            </a:r>
            <a:r>
              <a:rPr lang="en-US" sz="2400" b="1" dirty="0" err="1">
                <a:latin typeface="Times New Roman"/>
                <a:cs typeface="Times New Roman"/>
              </a:rPr>
              <a:t>és</a:t>
            </a:r>
            <a:r>
              <a:rPr lang="en-US" sz="2400" b="1" dirty="0">
                <a:latin typeface="Times New Roman"/>
                <a:cs typeface="Times New Roman"/>
              </a:rPr>
              <a:t> </a:t>
            </a:r>
            <a:r>
              <a:rPr lang="en-US" sz="2400" b="1" dirty="0" err="1">
                <a:latin typeface="Times New Roman"/>
                <a:cs typeface="Times New Roman"/>
              </a:rPr>
              <a:t>fizikális</a:t>
            </a:r>
            <a:r>
              <a:rPr lang="en-US" sz="2400" b="1" dirty="0">
                <a:latin typeface="Times New Roman"/>
                <a:cs typeface="Times New Roman"/>
              </a:rPr>
              <a:t> </a:t>
            </a:r>
            <a:r>
              <a:rPr lang="en-US" sz="2400" b="1" dirty="0" err="1">
                <a:latin typeface="Times New Roman"/>
                <a:cs typeface="Times New Roman"/>
              </a:rPr>
              <a:t>hatásainak</a:t>
            </a:r>
            <a:r>
              <a:rPr lang="en-US" sz="2400" b="1" dirty="0">
                <a:latin typeface="Times New Roman"/>
                <a:cs typeface="Times New Roman"/>
              </a:rPr>
              <a:t> </a:t>
            </a:r>
            <a:r>
              <a:rPr lang="en-US" sz="2400" b="1" dirty="0" err="1" smtClean="0">
                <a:latin typeface="Times New Roman"/>
                <a:cs typeface="Times New Roman"/>
              </a:rPr>
              <a:t>érvényesítése</a:t>
            </a:r>
            <a:endParaRPr lang="en-US" sz="800" b="1" dirty="0">
              <a:latin typeface="Times New Roman"/>
              <a:cs typeface="Times New Roman"/>
            </a:endParaRPr>
          </a:p>
          <a:p>
            <a:pPr marL="0" lvl="0" indent="0" algn="ctr" defTabSz="457200">
              <a:spcBef>
                <a:spcPts val="0"/>
              </a:spcBef>
              <a:buNone/>
            </a:pPr>
            <a:endParaRPr lang="en-US" sz="800" b="1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marL="0" lvl="0" indent="0" algn="ctr" defTabSz="457200">
              <a:spcBef>
                <a:spcPts val="0"/>
              </a:spcBef>
              <a:buNone/>
            </a:pPr>
            <a:r>
              <a:rPr lang="en-US" sz="2400" b="1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endParaRPr lang="en-US" sz="800" b="1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marL="0" lvl="0" indent="0" algn="ctr" defTabSz="457200">
              <a:spcBef>
                <a:spcPts val="0"/>
              </a:spcBef>
              <a:buNone/>
            </a:pPr>
            <a:r>
              <a:rPr lang="hu-HU" sz="2000" u="sng" dirty="0" smtClean="0">
                <a:solidFill>
                  <a:prstClr val="black"/>
                </a:solidFill>
                <a:latin typeface="Times New Roman"/>
                <a:cs typeface="Times New Roman"/>
              </a:rPr>
              <a:t>Köznevelési </a:t>
            </a:r>
            <a:r>
              <a:rPr lang="hu-HU" sz="2000" u="sng" dirty="0">
                <a:solidFill>
                  <a:prstClr val="black"/>
                </a:solidFill>
                <a:latin typeface="Times New Roman"/>
                <a:cs typeface="Times New Roman"/>
              </a:rPr>
              <a:t>intézmények művészetpedagógiai-szakmódszertani megújítása, kialakítása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/>
            </a:r>
            <a:b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</a:b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(54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intézményben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: pilot,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bevezetés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fenntartás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</a:p>
          <a:p>
            <a:pPr marL="0" lvl="0" indent="0" algn="ctr" defTabSz="457200">
              <a:spcBef>
                <a:spcPts val="0"/>
              </a:spcBef>
              <a:buNone/>
            </a:pPr>
            <a:endParaRPr lang="en-US" sz="20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0" lvl="0" indent="0" defTabSz="457200">
              <a:spcBef>
                <a:spcPts val="0"/>
              </a:spcBef>
              <a:buNone/>
            </a:pP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                        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Óvodák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                                                        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Alapfokú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Művészeti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 </a:t>
            </a:r>
          </a:p>
          <a:p>
            <a:pPr marL="0" lvl="0" indent="0" defTabSz="457200">
              <a:spcBef>
                <a:spcPts val="0"/>
              </a:spcBef>
              <a:buNone/>
            </a:pP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                                                      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Általános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iskolák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                   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Iskolák</a:t>
            </a:r>
            <a:endParaRPr lang="en-US" sz="20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0" lvl="0" indent="0" defTabSz="45720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lvl="0" defTabSz="457200">
              <a:spcBef>
                <a:spcPts val="0"/>
              </a:spcBef>
              <a:buFont typeface="Wingdings" charset="2"/>
              <a:buChar char="§"/>
            </a:pP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1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db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komplex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hét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elemű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művészeti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képességfejlesztő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nevelési-oktatási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program </a:t>
            </a:r>
          </a:p>
          <a:p>
            <a:pPr lvl="0" defTabSz="457200">
              <a:spcBef>
                <a:spcPts val="0"/>
              </a:spcBef>
              <a:buFont typeface="Wingdings" charset="2"/>
              <a:buChar char="§"/>
            </a:pP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5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db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tanulási-tanítási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program +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szakmódszertani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segédanyagok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,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oktató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-,    </a:t>
            </a:r>
          </a:p>
          <a:p>
            <a:pPr marL="0" lvl="0" indent="0" defTabSz="457200">
              <a:spcBef>
                <a:spcPts val="0"/>
              </a:spcBef>
              <a:buNone/>
            </a:pP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    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ismeretterjesztő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-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és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pályaorientációs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filmek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(a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tánc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5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formanyelvén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)</a:t>
            </a:r>
          </a:p>
          <a:p>
            <a:pPr lvl="0" defTabSz="457200">
              <a:spcBef>
                <a:spcPts val="0"/>
              </a:spcBef>
              <a:buFont typeface="Wingdings" charset="2"/>
              <a:buChar char="§"/>
            </a:pP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120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ismeretterjesztő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program (MTE-n, a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bevont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iskolákban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+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tánctáborok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) </a:t>
            </a:r>
          </a:p>
          <a:p>
            <a:pPr marL="0" lvl="0" indent="0" algn="ctr" defTabSz="457200">
              <a:spcBef>
                <a:spcPts val="0"/>
              </a:spcBef>
              <a:buNone/>
            </a:pPr>
            <a:r>
              <a:rPr lang="en-US" sz="1800" dirty="0">
                <a:solidFill>
                  <a:prstClr val="black"/>
                </a:solidFill>
              </a:rPr>
              <a:t> </a:t>
            </a:r>
            <a:r>
              <a:rPr lang="hu-HU" sz="2000" dirty="0">
                <a:solidFill>
                  <a:prstClr val="black"/>
                </a:solidFill>
                <a:latin typeface="Times New Roman"/>
                <a:cs typeface="Times New Roman"/>
              </a:rPr>
              <a:t/>
            </a:r>
            <a:br>
              <a:rPr lang="hu-HU" sz="2000" dirty="0">
                <a:solidFill>
                  <a:prstClr val="black"/>
                </a:solidFill>
                <a:latin typeface="Times New Roman"/>
                <a:cs typeface="Times New Roman"/>
              </a:rPr>
            </a:br>
            <a:r>
              <a:rPr lang="hu-HU" sz="2000" u="sng" dirty="0">
                <a:solidFill>
                  <a:srgbClr val="0000FF"/>
                </a:solidFill>
                <a:latin typeface="Times New Roman"/>
                <a:cs typeface="Times New Roman"/>
              </a:rPr>
              <a:t>10 db tanári továbbképzés akkreditálása (</a:t>
            </a:r>
            <a:r>
              <a:rPr lang="en-US" sz="2000" u="sng" dirty="0" err="1">
                <a:solidFill>
                  <a:srgbClr val="0000FF"/>
                </a:solidFill>
                <a:latin typeface="Times New Roman"/>
                <a:cs typeface="Times New Roman"/>
              </a:rPr>
              <a:t>óvoda</a:t>
            </a:r>
            <a:r>
              <a:rPr lang="en-US" sz="2000" u="sng" dirty="0">
                <a:solidFill>
                  <a:srgbClr val="0000FF"/>
                </a:solidFill>
                <a:latin typeface="Times New Roman"/>
                <a:cs typeface="Times New Roman"/>
              </a:rPr>
              <a:t>,</a:t>
            </a:r>
            <a:r>
              <a:rPr lang="hu-HU" sz="2000" u="sng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2000" u="sng" dirty="0" err="1">
                <a:solidFill>
                  <a:srgbClr val="0000FF"/>
                </a:solidFill>
                <a:latin typeface="Times New Roman"/>
                <a:cs typeface="Times New Roman"/>
              </a:rPr>
              <a:t>általános</a:t>
            </a:r>
            <a:r>
              <a:rPr lang="en-US" sz="2000" u="sng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sz="2000" u="sng" dirty="0" err="1">
                <a:solidFill>
                  <a:srgbClr val="0000FF"/>
                </a:solidFill>
                <a:latin typeface="Times New Roman"/>
                <a:cs typeface="Times New Roman"/>
              </a:rPr>
              <a:t>iskola</a:t>
            </a:r>
            <a:r>
              <a:rPr lang="en-US" sz="2000" u="sng" dirty="0">
                <a:solidFill>
                  <a:srgbClr val="0000FF"/>
                </a:solidFill>
                <a:latin typeface="Times New Roman"/>
                <a:cs typeface="Times New Roman"/>
              </a:rPr>
              <a:t>, AMI)</a:t>
            </a:r>
          </a:p>
          <a:p>
            <a:pPr marL="0" lvl="0" indent="0" algn="ctr" defTabSz="457200">
              <a:spcBef>
                <a:spcPts val="0"/>
              </a:spcBef>
              <a:buNone/>
            </a:pPr>
            <a:r>
              <a:rPr lang="hu-HU" sz="2000" u="sng" dirty="0">
                <a:solidFill>
                  <a:srgbClr val="0000FF"/>
                </a:solidFill>
                <a:latin typeface="Times New Roman"/>
                <a:cs typeface="Times New Roman"/>
              </a:rPr>
              <a:t>120 pedagógus továbbképzése és felkészítése az új szakmódszertan adaptálására</a:t>
            </a:r>
            <a:r>
              <a:rPr lang="en-US" sz="2000" u="sng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endParaRPr lang="hu-HU" sz="2000" u="sng" dirty="0">
              <a:solidFill>
                <a:srgbClr val="0000FF"/>
              </a:solidFill>
              <a:latin typeface="Times New Roman"/>
              <a:cs typeface="Times New Roman"/>
            </a:endParaRPr>
          </a:p>
          <a:p>
            <a:pPr marL="0" lvl="0" indent="0" defTabSz="45720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lvl="0" defTabSz="457200">
              <a:spcBef>
                <a:spcPts val="0"/>
              </a:spcBef>
              <a:buFont typeface="Wingdings" charset="2"/>
              <a:buChar char="§"/>
            </a:pP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az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ország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minden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régiójának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és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iskolatípusának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lefedése</a:t>
            </a:r>
            <a:endParaRPr lang="en-US" sz="20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lvl="0" defTabSz="457200">
              <a:spcBef>
                <a:spcPts val="0"/>
              </a:spcBef>
              <a:buFont typeface="Wingdings" charset="2"/>
              <a:buChar char="§"/>
            </a:pP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minden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gyermek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számára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a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tánctanulás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lehetőségének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megteremtése</a:t>
            </a:r>
            <a:endParaRPr lang="en-US" sz="20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lvl="0" defTabSz="457200">
              <a:spcBef>
                <a:spcPts val="0"/>
              </a:spcBef>
              <a:buFont typeface="Wingdings" charset="2"/>
              <a:buChar char="§"/>
            </a:pP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jelenlegi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tánc-centrumok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tovább</a:t>
            </a:r>
            <a:r>
              <a:rPr lang="en-US" sz="2000" dirty="0">
                <a:solidFill>
                  <a:prstClr val="black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prstClr val="black"/>
                </a:solidFill>
                <a:latin typeface="Times New Roman"/>
                <a:cs typeface="Times New Roman"/>
              </a:rPr>
              <a:t>erősítése</a:t>
            </a:r>
            <a:endParaRPr lang="en-US" sz="20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hu-HU" sz="2400" dirty="0"/>
          </a:p>
        </p:txBody>
      </p:sp>
      <p:sp>
        <p:nvSpPr>
          <p:cNvPr id="4" name="Cím 3"/>
          <p:cNvSpPr txBox="1">
            <a:spLocks/>
          </p:cNvSpPr>
          <p:nvPr/>
        </p:nvSpPr>
        <p:spPr>
          <a:xfrm>
            <a:off x="1115616" y="409167"/>
            <a:ext cx="7488832" cy="6435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8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Magyar Táncművészeti Egyetem</a:t>
            </a:r>
          </a:p>
        </p:txBody>
      </p:sp>
      <p:pic>
        <p:nvPicPr>
          <p:cNvPr id="6" name="Tartalom helye 3" descr="ferde-vonal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661256"/>
            <a:ext cx="432048" cy="319472"/>
          </a:xfrm>
          <a:prstGeom prst="rect">
            <a:avLst/>
          </a:prstGeom>
        </p:spPr>
      </p:pic>
      <p:pic>
        <p:nvPicPr>
          <p:cNvPr id="5" name="Kép 4" descr="ESZA-csep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9818" y="0"/>
            <a:ext cx="2348006" cy="1656183"/>
          </a:xfrm>
          <a:prstGeom prst="rect">
            <a:avLst/>
          </a:prstGeom>
        </p:spPr>
      </p:pic>
      <p:cxnSp>
        <p:nvCxnSpPr>
          <p:cNvPr id="7" name="Egyenes összekötő nyíllal 6"/>
          <p:cNvCxnSpPr/>
          <p:nvPr/>
        </p:nvCxnSpPr>
        <p:spPr>
          <a:xfrm flipH="1">
            <a:off x="2713825" y="2485455"/>
            <a:ext cx="1584176" cy="4774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Egyenes összekötő nyíllal 10"/>
          <p:cNvCxnSpPr/>
          <p:nvPr/>
        </p:nvCxnSpPr>
        <p:spPr>
          <a:xfrm>
            <a:off x="4298001" y="2485455"/>
            <a:ext cx="0" cy="4774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Egyenes összekötő nyíllal 13"/>
          <p:cNvCxnSpPr/>
          <p:nvPr/>
        </p:nvCxnSpPr>
        <p:spPr>
          <a:xfrm>
            <a:off x="4283968" y="2485455"/>
            <a:ext cx="1772669" cy="2500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9370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46005333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948" y="1011685"/>
            <a:ext cx="5715000" cy="4029075"/>
          </a:xfrm>
          <a:prstGeom prst="rect">
            <a:avLst/>
          </a:prstGeom>
        </p:spPr>
      </p:pic>
      <p:pic>
        <p:nvPicPr>
          <p:cNvPr id="6" name="Picture 5" descr="cf39c38fd53d54fff805bbb9bde354ee.jp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19" r="6602" b="13562"/>
          <a:stretch/>
        </p:blipFill>
        <p:spPr>
          <a:xfrm>
            <a:off x="125422" y="118603"/>
            <a:ext cx="2696559" cy="3992103"/>
          </a:xfrm>
          <a:prstGeom prst="rect">
            <a:avLst/>
          </a:prstGeom>
        </p:spPr>
      </p:pic>
      <p:pic>
        <p:nvPicPr>
          <p:cNvPr id="7" name="Picture 6" descr="Miyu.jpg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34" r="-1"/>
          <a:stretch/>
        </p:blipFill>
        <p:spPr>
          <a:xfrm>
            <a:off x="2038097" y="2869423"/>
            <a:ext cx="2660525" cy="384745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41029" y="43903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879372" y="223934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b="1" dirty="0">
                <a:solidFill>
                  <a:srgbClr val="1F497D"/>
                </a:solidFill>
              </a:rPr>
              <a:t>Magyar Táncművészeti Egyetem</a:t>
            </a:r>
            <a:br>
              <a:rPr lang="hu-HU" sz="2000" b="1" dirty="0">
                <a:solidFill>
                  <a:srgbClr val="1F497D"/>
                </a:solidFill>
              </a:rPr>
            </a:br>
            <a:r>
              <a:rPr lang="hu-HU" sz="2000" b="1" dirty="0">
                <a:solidFill>
                  <a:srgbClr val="1F497D"/>
                </a:solidFill>
              </a:rPr>
              <a:t>A </a:t>
            </a:r>
            <a:r>
              <a:rPr lang="hu-HU" sz="2000" b="1" dirty="0" smtClean="0">
                <a:solidFill>
                  <a:srgbClr val="1F497D"/>
                </a:solidFill>
              </a:rPr>
              <a:t>tánc öröme</a:t>
            </a:r>
            <a:endParaRPr lang="en-US" sz="2000" b="1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13" name="Picture 12" descr="1475741480871.jpeg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712" t="12027" r="37206" b="54673"/>
          <a:stretch/>
        </p:blipFill>
        <p:spPr>
          <a:xfrm flipH="1">
            <a:off x="6926436" y="4868281"/>
            <a:ext cx="2073616" cy="1583672"/>
          </a:xfrm>
          <a:prstGeom prst="rect">
            <a:avLst/>
          </a:prstGeom>
        </p:spPr>
      </p:pic>
      <p:pic>
        <p:nvPicPr>
          <p:cNvPr id="8" name="Tartalom helye 3" descr="ferde-vonal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52335" y="304231"/>
            <a:ext cx="432048" cy="31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81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/>
          <p:cNvSpPr>
            <a:spLocks noGrp="1"/>
          </p:cNvSpPr>
          <p:nvPr>
            <p:ph idx="1"/>
          </p:nvPr>
        </p:nvSpPr>
        <p:spPr>
          <a:xfrm>
            <a:off x="179512" y="1052736"/>
            <a:ext cx="8856983" cy="568863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hu-HU" sz="2400" b="1" dirty="0"/>
          </a:p>
          <a:p>
            <a:pPr marL="0" indent="0">
              <a:buNone/>
            </a:pPr>
            <a:r>
              <a:rPr lang="hu-HU" sz="2400" b="1" dirty="0" smtClean="0"/>
              <a:t>Problémamegoldó </a:t>
            </a:r>
            <a:r>
              <a:rPr lang="hu-HU" sz="2400" b="1" dirty="0"/>
              <a:t>gondolkodás fejlesztése a design </a:t>
            </a:r>
            <a:r>
              <a:rPr lang="hu-HU" sz="2400" b="1" dirty="0" smtClean="0"/>
              <a:t>eszközével</a:t>
            </a:r>
          </a:p>
          <a:p>
            <a:r>
              <a:rPr lang="hu-HU" sz="2400" dirty="0" smtClean="0"/>
              <a:t>„Design </a:t>
            </a:r>
            <a:r>
              <a:rPr lang="hu-HU" sz="2400" dirty="0" err="1" smtClean="0"/>
              <a:t>thinking</a:t>
            </a:r>
            <a:r>
              <a:rPr lang="hu-HU" sz="2400" dirty="0" smtClean="0"/>
              <a:t>”- olyan szemléletmód és eszköztár, amely komplex megoldáskereső, egyszerre analitikus-szintetizáló és kreatív folyamat</a:t>
            </a:r>
          </a:p>
          <a:p>
            <a:pPr lvl="0"/>
            <a:r>
              <a:rPr lang="hu-HU" sz="2400" dirty="0">
                <a:solidFill>
                  <a:prstClr val="black"/>
                </a:solidFill>
              </a:rPr>
              <a:t>Cél a tantárgyak közötti együttműködés megvalósítása, tudástartalmak integrációja – pedagóguspárok közös </a:t>
            </a:r>
            <a:r>
              <a:rPr lang="hu-HU" sz="2400" dirty="0" smtClean="0">
                <a:solidFill>
                  <a:prstClr val="black"/>
                </a:solidFill>
              </a:rPr>
              <a:t>aktivitása</a:t>
            </a:r>
            <a:endParaRPr lang="hu-HU" sz="2400" dirty="0" smtClean="0"/>
          </a:p>
          <a:p>
            <a:r>
              <a:rPr lang="hu-HU" sz="2400" dirty="0" smtClean="0"/>
              <a:t>Módszertani </a:t>
            </a:r>
            <a:r>
              <a:rPr lang="hu-HU" sz="2400" dirty="0"/>
              <a:t>fejlesztés: 1 NOP</a:t>
            </a:r>
          </a:p>
          <a:p>
            <a:r>
              <a:rPr lang="hu-HU" sz="2400" dirty="0"/>
              <a:t>Fejlesztésbe bevont intézmény: 33 iskola - általános iskola felső tagozat és középiskolai célcsoport</a:t>
            </a:r>
          </a:p>
          <a:p>
            <a:r>
              <a:rPr lang="hu-HU" sz="2400" dirty="0"/>
              <a:t>Fejlesztésbe, kipróbálásba bevont pedagógusok: 70 pedagógus</a:t>
            </a:r>
          </a:p>
          <a:p>
            <a:r>
              <a:rPr lang="hu-HU" sz="2400" dirty="0"/>
              <a:t>Művészetpedagógiai munkát támogató program: 70 iskolai szakmai program</a:t>
            </a:r>
          </a:p>
          <a:p>
            <a:pPr marL="0" indent="0">
              <a:buNone/>
            </a:pPr>
            <a:endParaRPr lang="hu-HU" sz="2400" dirty="0"/>
          </a:p>
          <a:p>
            <a:pPr marL="0" indent="0">
              <a:buNone/>
            </a:pPr>
            <a:endParaRPr lang="hu-HU" sz="2400" dirty="0" smtClean="0"/>
          </a:p>
        </p:txBody>
      </p:sp>
      <p:sp>
        <p:nvSpPr>
          <p:cNvPr id="4" name="Cím 3"/>
          <p:cNvSpPr txBox="1">
            <a:spLocks/>
          </p:cNvSpPr>
          <p:nvPr/>
        </p:nvSpPr>
        <p:spPr>
          <a:xfrm>
            <a:off x="1115616" y="409167"/>
            <a:ext cx="7488832" cy="6435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4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Moholy-Nagy Művészeti Egyetem</a:t>
            </a:r>
          </a:p>
        </p:txBody>
      </p:sp>
      <p:pic>
        <p:nvPicPr>
          <p:cNvPr id="6" name="Tartalom helye 3" descr="ferde-vonal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661256"/>
            <a:ext cx="432048" cy="319472"/>
          </a:xfrm>
          <a:prstGeom prst="rect">
            <a:avLst/>
          </a:prstGeom>
        </p:spPr>
      </p:pic>
      <p:pic>
        <p:nvPicPr>
          <p:cNvPr id="5" name="Kép 4" descr="ESZA-csep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9818" y="0"/>
            <a:ext cx="2348006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5787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6624736" cy="776396"/>
          </a:xfrm>
        </p:spPr>
        <p:txBody>
          <a:bodyPr>
            <a:normAutofit fontScale="90000"/>
          </a:bodyPr>
          <a:lstStyle/>
          <a:p>
            <a:pPr algn="l"/>
            <a:r>
              <a:rPr lang="hu-HU" sz="2400" b="1" dirty="0" err="1">
                <a:solidFill>
                  <a:schemeClr val="tx2"/>
                </a:solidFill>
              </a:rPr>
              <a:t>Moholy-Nagy</a:t>
            </a:r>
            <a:r>
              <a:rPr lang="hu-HU" sz="2400" b="1" dirty="0">
                <a:solidFill>
                  <a:schemeClr val="tx2"/>
                </a:solidFill>
              </a:rPr>
              <a:t> Művészeti Egyetem</a:t>
            </a:r>
            <a:br>
              <a:rPr lang="hu-HU" sz="2400" b="1" dirty="0">
                <a:solidFill>
                  <a:schemeClr val="tx2"/>
                </a:solidFill>
              </a:rPr>
            </a:br>
            <a:r>
              <a:rPr lang="hu-HU" sz="2400" b="1" dirty="0">
                <a:solidFill>
                  <a:schemeClr val="tx2"/>
                </a:solidFill>
              </a:rPr>
              <a:t>A projekt megvalósításának pillanatai képekben</a:t>
            </a:r>
            <a:endParaRPr lang="hu-HU" dirty="0">
              <a:solidFill>
                <a:schemeClr val="tx2"/>
              </a:solidFill>
            </a:endParaRPr>
          </a:p>
        </p:txBody>
      </p:sp>
      <p:pic>
        <p:nvPicPr>
          <p:cNvPr id="5" name="Kép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1435307"/>
            <a:ext cx="5446628" cy="4838866"/>
          </a:xfrm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5744" y="1051034"/>
            <a:ext cx="2781804" cy="2471396"/>
          </a:xfrm>
          <a:prstGeom prst="rect">
            <a:avLst/>
          </a:prstGeom>
        </p:spPr>
      </p:pic>
      <p:pic>
        <p:nvPicPr>
          <p:cNvPr id="4" name="Kép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0740" y="3854740"/>
            <a:ext cx="3003260" cy="3003260"/>
          </a:xfrm>
          <a:prstGeom prst="rect">
            <a:avLst/>
          </a:prstGeom>
        </p:spPr>
      </p:pic>
      <p:pic>
        <p:nvPicPr>
          <p:cNvPr id="7" name="Kép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680" y="1115345"/>
            <a:ext cx="2706622" cy="2407085"/>
          </a:xfrm>
          <a:prstGeom prst="rect">
            <a:avLst/>
          </a:prstGeom>
        </p:spPr>
      </p:pic>
      <p:pic>
        <p:nvPicPr>
          <p:cNvPr id="8" name="Tartalom helye 7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3614"/>
            <a:ext cx="2661416" cy="2661416"/>
          </a:xfrm>
        </p:spPr>
      </p:pic>
      <p:pic>
        <p:nvPicPr>
          <p:cNvPr id="9" name="Tartalom helye 3" descr="ferde-vonal.png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069" y="501520"/>
            <a:ext cx="432048" cy="31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14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/>
          <p:cNvSpPr>
            <a:spLocks noGrp="1"/>
          </p:cNvSpPr>
          <p:nvPr>
            <p:ph idx="1"/>
          </p:nvPr>
        </p:nvSpPr>
        <p:spPr>
          <a:xfrm>
            <a:off x="447989" y="1340768"/>
            <a:ext cx="8238811" cy="53285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sz="2400" b="1" dirty="0"/>
              <a:t>2 </a:t>
            </a:r>
            <a:r>
              <a:rPr lang="hu-HU" sz="2400" b="1" dirty="0" err="1"/>
              <a:t>alprojekt</a:t>
            </a:r>
            <a:r>
              <a:rPr lang="hu-HU" sz="2400" b="1" dirty="0" smtClean="0"/>
              <a:t>:</a:t>
            </a:r>
            <a:endParaRPr lang="hu-HU" sz="2400" b="1" dirty="0"/>
          </a:p>
          <a:p>
            <a:pPr marL="457200" indent="-457200">
              <a:buAutoNum type="arabicPeriod"/>
            </a:pPr>
            <a:r>
              <a:rPr lang="hu-HU" sz="2400" dirty="0"/>
              <a:t>Történetek feldolgozása </a:t>
            </a:r>
            <a:r>
              <a:rPr lang="hu-HU" sz="2400" b="1" dirty="0"/>
              <a:t>dramatikus </a:t>
            </a:r>
            <a:r>
              <a:rPr lang="hu-HU" sz="2400" b="1" dirty="0" smtClean="0"/>
              <a:t>eszközökkel/ Színházi munkacsoport</a:t>
            </a:r>
            <a:endParaRPr lang="hu-HU" sz="2000" strike="sngStrike" dirty="0"/>
          </a:p>
          <a:p>
            <a:r>
              <a:rPr lang="hu-HU" sz="2000" dirty="0"/>
              <a:t>M</a:t>
            </a:r>
            <a:r>
              <a:rPr lang="hu-HU" sz="2000" dirty="0" smtClean="0"/>
              <a:t>űvészeti </a:t>
            </a:r>
            <a:r>
              <a:rPr lang="hu-HU" sz="2000" dirty="0"/>
              <a:t>képességfejlesztő nevelési-oktatási programok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hu-HU" sz="2000" dirty="0">
                <a:solidFill>
                  <a:srgbClr val="0070C0"/>
                </a:solidFill>
              </a:rPr>
              <a:t>SZEMKÖZT – személyiség- és közösségfejlesztő dramatikus nevelési program a középiskolák 9. évfolyama </a:t>
            </a:r>
            <a:r>
              <a:rPr lang="hu-HU" sz="2000" dirty="0" smtClean="0">
                <a:solidFill>
                  <a:srgbClr val="0070C0"/>
                </a:solidFill>
              </a:rPr>
              <a:t>számára</a:t>
            </a:r>
            <a:endParaRPr lang="hu-HU" sz="2000" strike="sngStrike" dirty="0"/>
          </a:p>
          <a:p>
            <a:r>
              <a:rPr lang="hu-HU" sz="2000" dirty="0"/>
              <a:t>M</a:t>
            </a:r>
            <a:r>
              <a:rPr lang="hu-HU" sz="2000" dirty="0" smtClean="0"/>
              <a:t>ódszertani </a:t>
            </a:r>
            <a:r>
              <a:rPr lang="hu-HU" sz="2000" dirty="0"/>
              <a:t>segédletek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hu-HU" sz="2000" dirty="0">
                <a:solidFill>
                  <a:srgbClr val="0070C0"/>
                </a:solidFill>
              </a:rPr>
              <a:t>HOVA TOVÁBB? – pályaorientáció és életpálya-építés dramatikus eszközökkel a középiskolák 10-11. évfolyamán</a:t>
            </a:r>
          </a:p>
          <a:p>
            <a:r>
              <a:rPr lang="hu-HU" sz="2000" dirty="0"/>
              <a:t>T</a:t>
            </a:r>
            <a:r>
              <a:rPr lang="hu-HU" sz="2000" dirty="0" smtClean="0"/>
              <a:t>anórán </a:t>
            </a:r>
            <a:r>
              <a:rPr lang="hu-HU" sz="2000" dirty="0"/>
              <a:t>kívüli programok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hu-HU" sz="2000" dirty="0">
                <a:solidFill>
                  <a:srgbClr val="0070C0"/>
                </a:solidFill>
              </a:rPr>
              <a:t>Színjátékos foglalkozások a 10-14 éves korosztály számára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hu-HU" sz="2000" dirty="0">
                <a:solidFill>
                  <a:srgbClr val="0070C0"/>
                </a:solidFill>
              </a:rPr>
              <a:t>Ünnep az iskolában – közösségi élmény és alkotás</a:t>
            </a:r>
          </a:p>
          <a:p>
            <a:pPr marL="457200" indent="-457200">
              <a:buAutoNum type="arabicPeriod"/>
            </a:pPr>
            <a:endParaRPr lang="hu-HU" sz="2400" dirty="0"/>
          </a:p>
        </p:txBody>
      </p:sp>
      <p:sp>
        <p:nvSpPr>
          <p:cNvPr id="4" name="Cím 3"/>
          <p:cNvSpPr txBox="1">
            <a:spLocks/>
          </p:cNvSpPr>
          <p:nvPr/>
        </p:nvSpPr>
        <p:spPr>
          <a:xfrm>
            <a:off x="1115616" y="409167"/>
            <a:ext cx="7488832" cy="6435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8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Színház- és Filmművészeti Egyetem</a:t>
            </a:r>
          </a:p>
        </p:txBody>
      </p:sp>
      <p:pic>
        <p:nvPicPr>
          <p:cNvPr id="6" name="Tartalom helye 3" descr="ferde-vonal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661256"/>
            <a:ext cx="432048" cy="319472"/>
          </a:xfrm>
          <a:prstGeom prst="rect">
            <a:avLst/>
          </a:prstGeom>
        </p:spPr>
      </p:pic>
      <p:pic>
        <p:nvPicPr>
          <p:cNvPr id="5" name="Kép 4" descr="ESZA-csep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9818" y="0"/>
            <a:ext cx="2348006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821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>
          <a:xfrm>
            <a:off x="1115616" y="404664"/>
            <a:ext cx="7571184" cy="720080"/>
          </a:xfrm>
        </p:spPr>
        <p:txBody>
          <a:bodyPr>
            <a:normAutofit fontScale="90000"/>
          </a:bodyPr>
          <a:lstStyle/>
          <a:p>
            <a:pPr lvl="0" algn="l">
              <a:spcBef>
                <a:spcPts val="0"/>
              </a:spcBef>
            </a:pPr>
            <a:r>
              <a:rPr lang="hu-HU" sz="2400" dirty="0" smtClean="0">
                <a:solidFill>
                  <a:srgbClr val="1F497D"/>
                </a:solidFill>
                <a:ea typeface="+mn-ea"/>
                <a:cs typeface="+mn-cs"/>
              </a:rPr>
              <a:t/>
            </a:r>
            <a:br>
              <a:rPr lang="hu-HU" sz="2400" dirty="0" smtClean="0">
                <a:solidFill>
                  <a:srgbClr val="1F497D"/>
                </a:solidFill>
                <a:ea typeface="+mn-ea"/>
                <a:cs typeface="+mn-cs"/>
              </a:rPr>
            </a:br>
            <a:r>
              <a:rPr lang="hu-HU" sz="2400" dirty="0">
                <a:solidFill>
                  <a:srgbClr val="1F497D"/>
                </a:solidFill>
                <a:ea typeface="+mn-ea"/>
                <a:cs typeface="+mn-cs"/>
              </a:rPr>
              <a:t/>
            </a:r>
            <a:br>
              <a:rPr lang="hu-HU" sz="2400" dirty="0">
                <a:solidFill>
                  <a:srgbClr val="1F497D"/>
                </a:solidFill>
                <a:ea typeface="+mn-ea"/>
                <a:cs typeface="+mn-cs"/>
              </a:rPr>
            </a:br>
            <a:r>
              <a:rPr lang="hu-HU" sz="2700" b="1" dirty="0" smtClean="0">
                <a:solidFill>
                  <a:srgbClr val="1F497D"/>
                </a:solidFill>
                <a:ea typeface="+mn-ea"/>
                <a:cs typeface="+mn-cs"/>
              </a:rPr>
              <a:t>Színház- </a:t>
            </a:r>
            <a:r>
              <a:rPr lang="hu-HU" sz="2700" b="1" dirty="0">
                <a:solidFill>
                  <a:srgbClr val="1F497D"/>
                </a:solidFill>
                <a:ea typeface="+mn-ea"/>
                <a:cs typeface="+mn-cs"/>
              </a:rPr>
              <a:t>és Filmművészeti Egyetem</a:t>
            </a:r>
            <a:r>
              <a:rPr lang="hu-HU" sz="2400" dirty="0">
                <a:solidFill>
                  <a:srgbClr val="1F497D"/>
                </a:solidFill>
                <a:ea typeface="+mn-ea"/>
                <a:cs typeface="+mn-cs"/>
              </a:rPr>
              <a:t/>
            </a:r>
            <a:br>
              <a:rPr lang="hu-HU" sz="2400" dirty="0">
                <a:solidFill>
                  <a:srgbClr val="1F497D"/>
                </a:solidFill>
                <a:ea typeface="+mn-ea"/>
                <a:cs typeface="+mn-cs"/>
              </a:rPr>
            </a:br>
            <a:endParaRPr lang="hu-HU" dirty="0"/>
          </a:p>
        </p:txBody>
      </p:sp>
      <p:sp>
        <p:nvSpPr>
          <p:cNvPr id="6" name="Tartalom helye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hu-HU" sz="2200" dirty="0" smtClean="0"/>
              <a:t>2. </a:t>
            </a:r>
            <a:r>
              <a:rPr lang="hu-HU" sz="2400" dirty="0" smtClean="0"/>
              <a:t>Történetek feldolgozása filmes eszközökkel/ filmes munkacsoport</a:t>
            </a:r>
          </a:p>
          <a:p>
            <a:pPr marL="0" lvl="0" indent="0">
              <a:spcBef>
                <a:spcPts val="0"/>
              </a:spcBef>
              <a:buNone/>
            </a:pPr>
            <a:endParaRPr lang="hu-HU" sz="2000" strike="sngStrike" dirty="0">
              <a:solidFill>
                <a:prstClr val="black"/>
              </a:solidFill>
            </a:endParaRPr>
          </a:p>
          <a:p>
            <a:pPr lvl="0">
              <a:spcBef>
                <a:spcPts val="0"/>
              </a:spcBef>
            </a:pPr>
            <a:r>
              <a:rPr lang="hu-HU" sz="2000" dirty="0">
                <a:solidFill>
                  <a:prstClr val="black"/>
                </a:solidFill>
              </a:rPr>
              <a:t>T</a:t>
            </a:r>
            <a:r>
              <a:rPr lang="hu-HU" sz="2000" dirty="0" smtClean="0">
                <a:solidFill>
                  <a:prstClr val="black"/>
                </a:solidFill>
              </a:rPr>
              <a:t>ananyagok</a:t>
            </a:r>
            <a:endParaRPr lang="hu-HU" sz="20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hu-HU" sz="2000" dirty="0">
                <a:solidFill>
                  <a:srgbClr val="0070C0"/>
                </a:solidFill>
              </a:rPr>
              <a:t>Mit mesél a film hangja? – a hang szerepe a filmes történetmesélésben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hu-HU" sz="2000" dirty="0">
                <a:solidFill>
                  <a:srgbClr val="0070C0"/>
                </a:solidFill>
              </a:rPr>
              <a:t>Filmzene módszertan a középfokú oktatásban</a:t>
            </a:r>
          </a:p>
          <a:p>
            <a:pPr lvl="0">
              <a:spcBef>
                <a:spcPts val="0"/>
              </a:spcBef>
            </a:pPr>
            <a:r>
              <a:rPr lang="hu-HU" sz="2000" dirty="0">
                <a:solidFill>
                  <a:prstClr val="black"/>
                </a:solidFill>
              </a:rPr>
              <a:t>M</a:t>
            </a:r>
            <a:r>
              <a:rPr lang="hu-HU" sz="2000" dirty="0" smtClean="0">
                <a:solidFill>
                  <a:prstClr val="black"/>
                </a:solidFill>
              </a:rPr>
              <a:t>ódszertani </a:t>
            </a:r>
            <a:r>
              <a:rPr lang="hu-HU" sz="2000" dirty="0">
                <a:solidFill>
                  <a:prstClr val="black"/>
                </a:solidFill>
              </a:rPr>
              <a:t>segédletek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hu-HU" sz="2000" dirty="0">
                <a:solidFill>
                  <a:srgbClr val="0070C0"/>
                </a:solidFill>
              </a:rPr>
              <a:t>A népszerű televíziós </a:t>
            </a:r>
            <a:r>
              <a:rPr lang="hu-HU" sz="2000" dirty="0" err="1">
                <a:solidFill>
                  <a:srgbClr val="0070C0"/>
                </a:solidFill>
              </a:rPr>
              <a:t>contest</a:t>
            </a:r>
            <a:r>
              <a:rPr lang="hu-HU" sz="2000" dirty="0">
                <a:solidFill>
                  <a:srgbClr val="0070C0"/>
                </a:solidFill>
              </a:rPr>
              <a:t> formátum adaptálása a mozgóképkultúra és médiaismeret tantárgy keretében</a:t>
            </a:r>
          </a:p>
          <a:p>
            <a:pPr lvl="0">
              <a:spcBef>
                <a:spcPts val="0"/>
              </a:spcBef>
            </a:pPr>
            <a:r>
              <a:rPr lang="hu-HU" sz="2000" dirty="0">
                <a:solidFill>
                  <a:prstClr val="black"/>
                </a:solidFill>
              </a:rPr>
              <a:t>T</a:t>
            </a:r>
            <a:r>
              <a:rPr lang="hu-HU" sz="2000" dirty="0" smtClean="0">
                <a:solidFill>
                  <a:prstClr val="black"/>
                </a:solidFill>
              </a:rPr>
              <a:t>anórán </a:t>
            </a:r>
            <a:r>
              <a:rPr lang="hu-HU" sz="2000" dirty="0">
                <a:solidFill>
                  <a:prstClr val="black"/>
                </a:solidFill>
              </a:rPr>
              <a:t>kívüli programok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hu-HU" sz="2000" dirty="0">
                <a:solidFill>
                  <a:srgbClr val="0070C0"/>
                </a:solidFill>
              </a:rPr>
              <a:t>Pedagógiai problémák feldolgozása filmes eszközökkel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hu-HU" sz="2000" dirty="0" err="1">
                <a:solidFill>
                  <a:srgbClr val="0070C0"/>
                </a:solidFill>
              </a:rPr>
              <a:t>Narratológia</a:t>
            </a:r>
            <a:r>
              <a:rPr lang="hu-HU" sz="2000" dirty="0">
                <a:solidFill>
                  <a:srgbClr val="0070C0"/>
                </a:solidFill>
              </a:rPr>
              <a:t> és kreatív írás</a:t>
            </a:r>
          </a:p>
          <a:p>
            <a:endParaRPr lang="hu-HU" dirty="0"/>
          </a:p>
        </p:txBody>
      </p:sp>
      <p:pic>
        <p:nvPicPr>
          <p:cNvPr id="8" name="Tartalom helye 3" descr="ferde-vonal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661256"/>
            <a:ext cx="432048" cy="319472"/>
          </a:xfrm>
          <a:prstGeom prst="rect">
            <a:avLst/>
          </a:prstGeom>
        </p:spPr>
      </p:pic>
      <p:pic>
        <p:nvPicPr>
          <p:cNvPr id="9" name="Kép 8" descr="ESZA-csep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9818" y="0"/>
            <a:ext cx="2348006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0369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200800" cy="1066130"/>
          </a:xfrm>
        </p:spPr>
        <p:txBody>
          <a:bodyPr>
            <a:normAutofit/>
          </a:bodyPr>
          <a:lstStyle/>
          <a:p>
            <a:pPr algn="l"/>
            <a:r>
              <a:rPr lang="hu-HU" sz="2400" b="1" dirty="0" smtClean="0">
                <a:solidFill>
                  <a:srgbClr val="1F497D"/>
                </a:solidFill>
              </a:rPr>
              <a:t>Színház- és Filmművészeti </a:t>
            </a:r>
            <a:r>
              <a:rPr lang="hu-HU" sz="2400" b="1" dirty="0">
                <a:solidFill>
                  <a:srgbClr val="1F497D"/>
                </a:solidFill>
              </a:rPr>
              <a:t>Egyetem</a:t>
            </a:r>
            <a:br>
              <a:rPr lang="hu-HU" sz="2400" b="1" dirty="0">
                <a:solidFill>
                  <a:srgbClr val="1F497D"/>
                </a:solidFill>
              </a:rPr>
            </a:br>
            <a:r>
              <a:rPr lang="hu-HU" sz="2400" b="1" dirty="0">
                <a:solidFill>
                  <a:srgbClr val="1F497D"/>
                </a:solidFill>
              </a:rPr>
              <a:t>A projekt megvalósításának pillanatai képekben</a:t>
            </a:r>
            <a:endParaRPr lang="hu-H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Kép 8" descr="ferde-vonal-feher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739" y="659165"/>
            <a:ext cx="434877" cy="321563"/>
          </a:xfrm>
          <a:prstGeom prst="rect">
            <a:avLst/>
          </a:prstGeom>
        </p:spPr>
      </p:pic>
      <p:sp>
        <p:nvSpPr>
          <p:cNvPr id="10" name="Tartalom helye 9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97971"/>
          </a:xfrm>
        </p:spPr>
        <p:txBody>
          <a:bodyPr>
            <a:noAutofit/>
          </a:bodyPr>
          <a:lstStyle/>
          <a:p>
            <a:pPr marL="0" indent="0" algn="r">
              <a:buNone/>
            </a:pPr>
            <a:endParaRPr lang="hu-HU" sz="2800" dirty="0" smtClean="0"/>
          </a:p>
          <a:p>
            <a:pPr marL="0" indent="0" algn="r">
              <a:buNone/>
            </a:pPr>
            <a:endParaRPr lang="hu-HU" sz="2800" dirty="0" smtClean="0"/>
          </a:p>
          <a:p>
            <a:pPr marL="0" indent="0" algn="r">
              <a:buNone/>
            </a:pPr>
            <a:r>
              <a:rPr lang="hu-H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Nyíregyháza</a:t>
            </a:r>
          </a:p>
          <a:p>
            <a:pPr marL="0" indent="0">
              <a:buNone/>
            </a:pPr>
            <a:endParaRPr lang="hu-HU" sz="2800" dirty="0" smtClean="0"/>
          </a:p>
          <a:p>
            <a:pPr marL="0" indent="0">
              <a:buNone/>
            </a:pPr>
            <a:endParaRPr lang="hu-HU" sz="2800" dirty="0" smtClean="0"/>
          </a:p>
          <a:p>
            <a:pPr marL="0" indent="0">
              <a:buNone/>
            </a:pPr>
            <a:endParaRPr lang="hu-HU" sz="2800" dirty="0"/>
          </a:p>
          <a:p>
            <a:pPr marL="0" indent="0">
              <a:buNone/>
            </a:pPr>
            <a:r>
              <a:rPr lang="hu-HU" sz="2800" dirty="0" smtClean="0"/>
              <a:t>					</a:t>
            </a:r>
            <a:r>
              <a:rPr lang="hu-H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Szentes</a:t>
            </a:r>
            <a:endParaRPr lang="hu-H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hu-HU" sz="2800" dirty="0" smtClean="0"/>
              <a:t>          </a:t>
            </a:r>
            <a:r>
              <a:rPr lang="hu-H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Pécs</a:t>
            </a:r>
            <a:endParaRPr lang="hu-H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2" name="Picture 4" descr="C:\Users\Golden Dániel\OneDrive - Színház- és Filmművészeti Egyetem\efop-326-16\rendezvenyek\szentes\skaba_20170915-16\képek\Szeri Viktor tréning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1376771"/>
            <a:ext cx="2736304" cy="20522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C:\Users\Golden Dániel\OneDrive - Színház- és Filmművészeti Egyetem\efop-326-16\rendezvenyek\szentes\skaba_20170915-16\képek\Keserű Imre tréning3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3806954" y="2051842"/>
            <a:ext cx="2520236" cy="18901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3" name="Picture 5" descr="C:\Users\Golden Dániel\OneDrive - Színház- és Filmművészeti Egyetem\efop-326-16\rendezvenyek\eck rendezvény\dokumentáció\DSC_0068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7" y="3068961"/>
            <a:ext cx="2880320" cy="19130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4" name="Picture 6" descr="C:\Users\Golden Dániel\OneDrive - Színház- és Filmművészeti Egyetem\efop-326-16\rendezvenyek\eck rendezvény\dokumentáció\DSC_0119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6307071" y="3666990"/>
            <a:ext cx="2934051" cy="19487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5" name="Picture 7" descr="C:\Users\Golden Dániel\OneDrive - Színház- és Filmművészeti Egyetem\efop-326-16\rendezvenyek\eck rendezvény\dokumentáció\DSC_0226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94431" y="4121137"/>
            <a:ext cx="2592287" cy="17217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6" name="Picture 8" descr="C:\Users\Golden Dániel\OneDrive - Színház- és Filmművészeti Egyetem\efop-326-16\rendezvenyek\szentes\skaba_20170915-16\képek\Galai M tréning3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1" y="3517773"/>
            <a:ext cx="1800199" cy="1015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4" name="Tartalom helye 3" descr="ferde-vonal.pn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635030"/>
            <a:ext cx="432048" cy="31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60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/>
          <p:cNvSpPr>
            <a:spLocks noGrp="1"/>
          </p:cNvSpPr>
          <p:nvPr>
            <p:ph idx="1"/>
          </p:nvPr>
        </p:nvSpPr>
        <p:spPr>
          <a:xfrm>
            <a:off x="447989" y="1268760"/>
            <a:ext cx="8238811" cy="5184575"/>
          </a:xfrm>
        </p:spPr>
        <p:txBody>
          <a:bodyPr>
            <a:normAutofit/>
          </a:bodyPr>
          <a:lstStyle/>
          <a:p>
            <a:pPr marL="742950" lvl="2" indent="-342900"/>
            <a:r>
              <a:rPr lang="hu-HU" dirty="0"/>
              <a:t>A művészeti képességfejlesztő nevelési-oktatási programok kidolgozása minden partnernél </a:t>
            </a:r>
            <a:r>
              <a:rPr lang="hu-HU" dirty="0" smtClean="0"/>
              <a:t>elkészült</a:t>
            </a:r>
            <a:r>
              <a:rPr lang="hu-HU" dirty="0"/>
              <a:t>.</a:t>
            </a:r>
          </a:p>
          <a:p>
            <a:pPr marL="742950" lvl="2" indent="-342900"/>
            <a:r>
              <a:rPr lang="hu-HU" dirty="0" smtClean="0"/>
              <a:t>A </a:t>
            </a:r>
            <a:r>
              <a:rPr lang="hu-HU" dirty="0"/>
              <a:t>módszertani és taneszköz digitális adatbázis létrehozása </a:t>
            </a:r>
            <a:r>
              <a:rPr lang="hu-HU" dirty="0" smtClean="0"/>
              <a:t>folyamatos.</a:t>
            </a:r>
            <a:endParaRPr lang="hu-HU" dirty="0"/>
          </a:p>
          <a:p>
            <a:pPr marL="742950" lvl="2" indent="-342900"/>
            <a:r>
              <a:rPr lang="hu-HU" dirty="0"/>
              <a:t>Szakmai tananyagok, módszertani segédletek, tanórán kívüli programok fejlesztése folyamatos.</a:t>
            </a:r>
          </a:p>
          <a:p>
            <a:pPr marL="742950" lvl="2" indent="-342900"/>
            <a:r>
              <a:rPr lang="hu-HU" dirty="0"/>
              <a:t>A </a:t>
            </a:r>
            <a:r>
              <a:rPr lang="hu-HU" dirty="0" smtClean="0"/>
              <a:t>pilot iskolai kipróbálás </a:t>
            </a:r>
            <a:r>
              <a:rPr lang="hu-HU" dirty="0"/>
              <a:t>folyamatban van.</a:t>
            </a:r>
          </a:p>
          <a:p>
            <a:pPr marL="742950" lvl="2" indent="-342900"/>
            <a:r>
              <a:rPr lang="hu-HU" dirty="0" smtClean="0"/>
              <a:t>Konzorciumi </a:t>
            </a:r>
            <a:r>
              <a:rPr lang="hu-HU" dirty="0"/>
              <a:t>szinten mintegy 167 db bevont intézménnyel </a:t>
            </a:r>
            <a:r>
              <a:rPr lang="hu-HU" dirty="0" smtClean="0"/>
              <a:t>aláírt együttműködési megállapodás, </a:t>
            </a:r>
            <a:r>
              <a:rPr lang="hu-HU" dirty="0"/>
              <a:t>további mintegy 150 intézménnyel folyamatban vannak </a:t>
            </a:r>
            <a:r>
              <a:rPr lang="hu-HU" dirty="0" smtClean="0"/>
              <a:t>az egyeztetések.</a:t>
            </a:r>
          </a:p>
          <a:p>
            <a:pPr marL="742950" lvl="2" indent="-342900"/>
            <a:r>
              <a:rPr lang="hu-HU" dirty="0" smtClean="0"/>
              <a:t>A tanár továbbképzésekre nagy az érdeklődés, többszörös túljelentkezés</a:t>
            </a:r>
            <a:endParaRPr lang="hu-HU" dirty="0"/>
          </a:p>
        </p:txBody>
      </p:sp>
      <p:sp>
        <p:nvSpPr>
          <p:cNvPr id="5" name="Cím 3"/>
          <p:cNvSpPr txBox="1">
            <a:spLocks/>
          </p:cNvSpPr>
          <p:nvPr/>
        </p:nvSpPr>
        <p:spPr>
          <a:xfrm>
            <a:off x="1115616" y="409167"/>
            <a:ext cx="7488832" cy="71557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8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Hol tartunk?</a:t>
            </a:r>
          </a:p>
        </p:txBody>
      </p:sp>
      <p:pic>
        <p:nvPicPr>
          <p:cNvPr id="6" name="Tartalom helye 3" descr="ferde-vonal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661256"/>
            <a:ext cx="432048" cy="319472"/>
          </a:xfrm>
          <a:prstGeom prst="rect">
            <a:avLst/>
          </a:prstGeom>
        </p:spPr>
      </p:pic>
      <p:pic>
        <p:nvPicPr>
          <p:cNvPr id="7" name="Kép 6" descr="ESZA-csepp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4900" y="1"/>
            <a:ext cx="2002923" cy="141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456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 descr="ferde-vonal.pn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661256"/>
            <a:ext cx="432048" cy="319472"/>
          </a:xfrm>
        </p:spPr>
      </p:pic>
      <p:pic>
        <p:nvPicPr>
          <p:cNvPr id="5" name="Kép 4" descr="ESZA-csep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0205" y="1"/>
            <a:ext cx="3023794" cy="2132855"/>
          </a:xfrm>
          <a:prstGeom prst="rect">
            <a:avLst/>
          </a:prstGeom>
        </p:spPr>
      </p:pic>
      <p:sp>
        <p:nvSpPr>
          <p:cNvPr id="6" name="Cím 1"/>
          <p:cNvSpPr txBox="1">
            <a:spLocks/>
          </p:cNvSpPr>
          <p:nvPr/>
        </p:nvSpPr>
        <p:spPr>
          <a:xfrm>
            <a:off x="683568" y="5949280"/>
            <a:ext cx="78488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endParaRPr kumimoji="0" lang="hu-HU" sz="1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Tartalom helye 1"/>
          <p:cNvSpPr txBox="1">
            <a:spLocks/>
          </p:cNvSpPr>
          <p:nvPr/>
        </p:nvSpPr>
        <p:spPr>
          <a:xfrm>
            <a:off x="1115615" y="1844824"/>
            <a:ext cx="7901555" cy="44644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hu-HU" sz="2400" b="1" dirty="0"/>
          </a:p>
          <a:p>
            <a:endParaRPr lang="hu-HU" sz="2000" dirty="0"/>
          </a:p>
          <a:p>
            <a:endParaRPr lang="hu-HU" sz="2000" dirty="0"/>
          </a:p>
          <a:p>
            <a:endParaRPr lang="hu-HU" sz="2000" dirty="0"/>
          </a:p>
          <a:p>
            <a:endParaRPr lang="hu-HU" sz="2000" dirty="0"/>
          </a:p>
          <a:p>
            <a:pPr marL="0" indent="0">
              <a:spcBef>
                <a:spcPts val="0"/>
              </a:spcBef>
              <a:buNone/>
            </a:pPr>
            <a:endParaRPr lang="hu-HU" sz="2000" dirty="0"/>
          </a:p>
        </p:txBody>
      </p:sp>
      <p:sp>
        <p:nvSpPr>
          <p:cNvPr id="3" name="Téglalap 2"/>
          <p:cNvSpPr/>
          <p:nvPr/>
        </p:nvSpPr>
        <p:spPr>
          <a:xfrm>
            <a:off x="1115616" y="635943"/>
            <a:ext cx="5244577" cy="13111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hu-HU" b="1" dirty="0"/>
              <a:t>EFOP 3.2.6.-16-2016-00001</a:t>
            </a:r>
          </a:p>
          <a:p>
            <a:r>
              <a:rPr lang="hu-HU" b="1" dirty="0"/>
              <a:t>A tanulók képesség-kibontakoztatásának elősegítése </a:t>
            </a:r>
          </a:p>
          <a:p>
            <a:r>
              <a:rPr lang="hu-HU" b="1" dirty="0"/>
              <a:t>a köznevelési intézményekben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hu-HU" b="1" dirty="0"/>
              <a:t> </a:t>
            </a:r>
          </a:p>
        </p:txBody>
      </p:sp>
      <p:sp>
        <p:nvSpPr>
          <p:cNvPr id="2" name="Téglalap 1">
            <a:extLst>
              <a:ext uri="{FF2B5EF4-FFF2-40B4-BE49-F238E27FC236}">
                <a16:creationId xmlns:a16="http://schemas.microsoft.com/office/drawing/2014/main" id="{2405B194-8CE3-4C6C-8FC7-976F6CEA4EDB}"/>
              </a:ext>
            </a:extLst>
          </p:cNvPr>
          <p:cNvSpPr/>
          <p:nvPr/>
        </p:nvSpPr>
        <p:spPr>
          <a:xfrm>
            <a:off x="179512" y="1556793"/>
            <a:ext cx="864096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hu-HU" sz="2400" dirty="0"/>
          </a:p>
          <a:p>
            <a:r>
              <a:rPr lang="hu-HU" sz="2000" b="1" dirty="0" smtClean="0"/>
              <a:t>Projekt címe</a:t>
            </a:r>
            <a:r>
              <a:rPr lang="hu-HU" sz="2000" dirty="0"/>
              <a:t>: A tanulók képesség-kibontakoztatásának elősegítése </a:t>
            </a:r>
          </a:p>
          <a:p>
            <a:r>
              <a:rPr lang="hu-HU" sz="2000" dirty="0"/>
              <a:t>a köznevelési </a:t>
            </a:r>
            <a:r>
              <a:rPr lang="hu-HU" sz="2000" dirty="0" smtClean="0"/>
              <a:t>intézményekben - Művészeti nevelés</a:t>
            </a:r>
          </a:p>
          <a:p>
            <a:endParaRPr lang="hu-HU" sz="2000" dirty="0"/>
          </a:p>
          <a:p>
            <a:r>
              <a:rPr lang="hu-HU" sz="2000" b="1" dirty="0" smtClean="0"/>
              <a:t>Támogatási </a:t>
            </a:r>
            <a:r>
              <a:rPr lang="hu-HU" sz="2000" b="1" dirty="0"/>
              <a:t>összeg</a:t>
            </a:r>
            <a:r>
              <a:rPr lang="hu-HU" sz="2000" dirty="0"/>
              <a:t>: </a:t>
            </a:r>
            <a:r>
              <a:rPr lang="hu-HU" sz="2000" dirty="0" smtClean="0"/>
              <a:t>2 896 295 300 Ft</a:t>
            </a:r>
          </a:p>
          <a:p>
            <a:endParaRPr lang="hu-HU" sz="2000" dirty="0"/>
          </a:p>
          <a:p>
            <a:r>
              <a:rPr lang="hu-HU" sz="2000" b="1" dirty="0"/>
              <a:t>P</a:t>
            </a:r>
            <a:r>
              <a:rPr lang="hu-HU" sz="2000" b="1" dirty="0" smtClean="0"/>
              <a:t>rojekt </a:t>
            </a:r>
            <a:r>
              <a:rPr lang="hu-HU" sz="2000" b="1" dirty="0"/>
              <a:t>időtartama</a:t>
            </a:r>
            <a:r>
              <a:rPr lang="hu-HU" sz="2000" dirty="0"/>
              <a:t>: 2017. február 15. – 2020. február 14.</a:t>
            </a:r>
          </a:p>
          <a:p>
            <a:endParaRPr lang="hu-HU" sz="2000" dirty="0"/>
          </a:p>
          <a:p>
            <a:r>
              <a:rPr lang="hu-HU" sz="2000" b="1" dirty="0" smtClean="0"/>
              <a:t>Együttműködő </a:t>
            </a:r>
            <a:r>
              <a:rPr lang="hu-HU" sz="2000" b="1" dirty="0"/>
              <a:t>egyetemek</a:t>
            </a:r>
            <a:r>
              <a:rPr lang="hu-HU" sz="2000" dirty="0"/>
              <a:t>: </a:t>
            </a:r>
          </a:p>
          <a:p>
            <a:endParaRPr lang="hu-HU" sz="2000" dirty="0"/>
          </a:p>
          <a:p>
            <a:pPr marL="285750" indent="-285750">
              <a:buFontTx/>
              <a:buChar char="-"/>
            </a:pPr>
            <a:r>
              <a:rPr lang="hu-HU" sz="2000" dirty="0"/>
              <a:t>Magyar Képzőművészeti Egyetem</a:t>
            </a:r>
          </a:p>
          <a:p>
            <a:pPr marL="285750" indent="-285750">
              <a:buFontTx/>
              <a:buChar char="-"/>
            </a:pPr>
            <a:r>
              <a:rPr lang="hu-HU" sz="2000" dirty="0"/>
              <a:t>Liszt Ferenc Zeneművészeti Egyetem</a:t>
            </a:r>
          </a:p>
          <a:p>
            <a:pPr marL="285750" indent="-285750">
              <a:buFontTx/>
              <a:buChar char="-"/>
            </a:pPr>
            <a:r>
              <a:rPr lang="hu-HU" sz="2000" dirty="0"/>
              <a:t>Magyar Táncművészeti Egyetem</a:t>
            </a:r>
          </a:p>
          <a:p>
            <a:pPr marL="285750" indent="-285750">
              <a:buFontTx/>
              <a:buChar char="-"/>
            </a:pPr>
            <a:r>
              <a:rPr lang="hu-HU" sz="2000" dirty="0"/>
              <a:t>Moholy-Nagy Művészeti Egyetem</a:t>
            </a:r>
          </a:p>
          <a:p>
            <a:pPr marL="285750" indent="-285750">
              <a:buFontTx/>
              <a:buChar char="-"/>
            </a:pPr>
            <a:r>
              <a:rPr lang="hu-HU" sz="2000" dirty="0"/>
              <a:t>Színház- és Filmművészeti Egyetem</a:t>
            </a:r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996695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/>
          <p:cNvSpPr>
            <a:spLocks noGrp="1"/>
          </p:cNvSpPr>
          <p:nvPr>
            <p:ph idx="1"/>
          </p:nvPr>
        </p:nvSpPr>
        <p:spPr>
          <a:xfrm>
            <a:off x="447989" y="1268760"/>
            <a:ext cx="8238811" cy="5184575"/>
          </a:xfrm>
        </p:spPr>
        <p:txBody>
          <a:bodyPr>
            <a:noAutofit/>
          </a:bodyPr>
          <a:lstStyle/>
          <a:p>
            <a:endParaRPr lang="hu-HU" sz="2400" dirty="0"/>
          </a:p>
          <a:p>
            <a:r>
              <a:rPr lang="hu-HU" sz="2400" dirty="0"/>
              <a:t>A 9 bázis iskola mindegyikével aláírt </a:t>
            </a:r>
            <a:r>
              <a:rPr lang="hu-HU" sz="2400" dirty="0" smtClean="0"/>
              <a:t>együttműködési megállapodással </a:t>
            </a:r>
            <a:r>
              <a:rPr lang="hu-HU" sz="2400" dirty="0"/>
              <a:t>rendelkezünk.</a:t>
            </a:r>
          </a:p>
          <a:p>
            <a:r>
              <a:rPr lang="hu-HU" sz="2400" dirty="0"/>
              <a:t>A </a:t>
            </a:r>
            <a:r>
              <a:rPr lang="hu-HU" sz="2400" dirty="0" err="1" smtClean="0"/>
              <a:t>hálózatosodást</a:t>
            </a:r>
            <a:r>
              <a:rPr lang="hu-HU" sz="2400" dirty="0" smtClean="0"/>
              <a:t> </a:t>
            </a:r>
            <a:r>
              <a:rPr lang="hu-HU" sz="2400" dirty="0"/>
              <a:t>erősítő tevékenységek megkezdődtek.</a:t>
            </a:r>
          </a:p>
          <a:p>
            <a:r>
              <a:rPr lang="hu-HU" sz="2400" dirty="0"/>
              <a:t>A lebonyolított művészetpedagógiai munkát támogató programok száma több mint 250 db.</a:t>
            </a:r>
          </a:p>
          <a:p>
            <a:r>
              <a:rPr lang="hu-HU" sz="2400" dirty="0"/>
              <a:t>A Konzorcium több mint 400 fő pedagógus számára már megtartotta a pedagógus továbbképzést</a:t>
            </a:r>
            <a:r>
              <a:rPr lang="hu-HU" sz="2400" dirty="0" smtClean="0"/>
              <a:t>.</a:t>
            </a:r>
            <a:endParaRPr lang="hu-HU" sz="2400" dirty="0"/>
          </a:p>
          <a:p>
            <a:r>
              <a:rPr lang="hu-HU" sz="2400" dirty="0"/>
              <a:t>Összességében a projekt szakmai megvalósítása időarányosan megfelelő.</a:t>
            </a:r>
          </a:p>
          <a:p>
            <a:pPr marL="0" indent="0">
              <a:buNone/>
            </a:pPr>
            <a:r>
              <a:rPr lang="hu-HU" sz="2400" dirty="0"/>
              <a:t> </a:t>
            </a:r>
          </a:p>
        </p:txBody>
      </p:sp>
      <p:sp>
        <p:nvSpPr>
          <p:cNvPr id="5" name="Cím 3"/>
          <p:cNvSpPr txBox="1">
            <a:spLocks/>
          </p:cNvSpPr>
          <p:nvPr/>
        </p:nvSpPr>
        <p:spPr>
          <a:xfrm>
            <a:off x="1115616" y="409167"/>
            <a:ext cx="7488832" cy="71557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8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Hol tartunk?</a:t>
            </a:r>
          </a:p>
        </p:txBody>
      </p:sp>
      <p:pic>
        <p:nvPicPr>
          <p:cNvPr id="6" name="Tartalom helye 3" descr="ferde-vonal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661256"/>
            <a:ext cx="432048" cy="319472"/>
          </a:xfrm>
          <a:prstGeom prst="rect">
            <a:avLst/>
          </a:prstGeom>
        </p:spPr>
      </p:pic>
      <p:pic>
        <p:nvPicPr>
          <p:cNvPr id="7" name="Kép 6" descr="ESZA-csep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9818" y="0"/>
            <a:ext cx="2348006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8689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rtalom helye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3932810"/>
              </p:ext>
            </p:extLst>
          </p:nvPr>
        </p:nvGraphicFramePr>
        <p:xfrm>
          <a:off x="365323" y="1268760"/>
          <a:ext cx="8239125" cy="52413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805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04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5201">
                <a:tc>
                  <a:txBody>
                    <a:bodyPr/>
                    <a:lstStyle/>
                    <a:p>
                      <a:r>
                        <a:rPr lang="hu-HU" sz="2800" dirty="0" smtClean="0"/>
                        <a:t>Indikátor</a:t>
                      </a:r>
                      <a:endParaRPr lang="hu-H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dirty="0" smtClean="0"/>
                        <a:t>Cél</a:t>
                      </a:r>
                      <a:endParaRPr lang="hu-H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2000" dirty="0" smtClean="0">
                          <a:solidFill>
                            <a:schemeClr val="bg1"/>
                          </a:solidFill>
                        </a:rPr>
                        <a:t>Jelenleg</a:t>
                      </a:r>
                      <a:endParaRPr lang="hu-HU" sz="2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1025">
                <a:tc>
                  <a:txBody>
                    <a:bodyPr/>
                    <a:lstStyle/>
                    <a:p>
                      <a:r>
                        <a:rPr kumimoji="0" lang="hu-H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Módszertani fejlesztések száma</a:t>
                      </a:r>
                      <a:endParaRPr lang="hu-H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dirty="0" smtClean="0"/>
                        <a:t>5 db</a:t>
                      </a:r>
                      <a:endParaRPr lang="hu-H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sz="1800" dirty="0" smtClean="0">
                          <a:solidFill>
                            <a:schemeClr val="tx1"/>
                          </a:solidFill>
                        </a:rPr>
                        <a:t>5 db</a:t>
                      </a:r>
                      <a:endParaRPr lang="hu-HU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1025">
                <a:tc>
                  <a:txBody>
                    <a:bodyPr/>
                    <a:lstStyle/>
                    <a:p>
                      <a:r>
                        <a:rPr lang="hu-HU" sz="2000" dirty="0" smtClean="0"/>
                        <a:t>Képzésben, átképzésben résztvevő pedagógusok száma</a:t>
                      </a:r>
                      <a:endParaRPr lang="hu-H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 smtClean="0"/>
                        <a:t>1000 fő</a:t>
                      </a:r>
                      <a:endParaRPr lang="hu-H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 smtClean="0">
                          <a:solidFill>
                            <a:schemeClr val="tx1"/>
                          </a:solidFill>
                        </a:rPr>
                        <a:t>400 fő</a:t>
                      </a:r>
                      <a:endParaRPr lang="hu-H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1025">
                <a:tc>
                  <a:txBody>
                    <a:bodyPr/>
                    <a:lstStyle/>
                    <a:p>
                      <a:r>
                        <a:rPr lang="hu-HU" sz="2000" dirty="0" smtClean="0"/>
                        <a:t>Új képzési módszertant alkalmazó intézmények száma</a:t>
                      </a:r>
                      <a:endParaRPr lang="hu-H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 smtClean="0"/>
                        <a:t>300 intézmény</a:t>
                      </a:r>
                      <a:endParaRPr lang="hu-H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 smtClean="0">
                          <a:solidFill>
                            <a:schemeClr val="tx1"/>
                          </a:solidFill>
                        </a:rPr>
                        <a:t>A projekt végén</a:t>
                      </a:r>
                      <a:endParaRPr lang="hu-H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1025">
                <a:tc>
                  <a:txBody>
                    <a:bodyPr/>
                    <a:lstStyle/>
                    <a:p>
                      <a:r>
                        <a:rPr lang="hu-HU" sz="2000" dirty="0" smtClean="0"/>
                        <a:t>Bázis iskolák bevonása</a:t>
                      </a:r>
                      <a:endParaRPr lang="hu-H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 smtClean="0"/>
                        <a:t>9 db</a:t>
                      </a:r>
                      <a:endParaRPr lang="hu-H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 smtClean="0">
                          <a:solidFill>
                            <a:schemeClr val="tx1"/>
                          </a:solidFill>
                        </a:rPr>
                        <a:t>9 db</a:t>
                      </a:r>
                      <a:endParaRPr lang="hu-H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1025">
                <a:tc>
                  <a:txBody>
                    <a:bodyPr/>
                    <a:lstStyle/>
                    <a:p>
                      <a:r>
                        <a:rPr lang="hu-HU" sz="2000" dirty="0" smtClean="0"/>
                        <a:t>Pilot programokba bevont intézmények</a:t>
                      </a:r>
                      <a:endParaRPr lang="hu-H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 smtClean="0"/>
                        <a:t>450 db</a:t>
                      </a:r>
                      <a:endParaRPr lang="hu-H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 smtClean="0">
                          <a:solidFill>
                            <a:schemeClr val="tx1"/>
                          </a:solidFill>
                        </a:rPr>
                        <a:t>167 db</a:t>
                      </a:r>
                      <a:endParaRPr lang="hu-H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1025">
                <a:tc>
                  <a:txBody>
                    <a:bodyPr/>
                    <a:lstStyle/>
                    <a:p>
                      <a:r>
                        <a:rPr lang="hu-HU" sz="2000" dirty="0" smtClean="0"/>
                        <a:t>A művészetpedagógiai munkát támogató programok</a:t>
                      </a:r>
                      <a:endParaRPr lang="hu-H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 smtClean="0"/>
                        <a:t>1000 db</a:t>
                      </a:r>
                      <a:endParaRPr lang="hu-H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 smtClean="0">
                          <a:solidFill>
                            <a:schemeClr val="tx1"/>
                          </a:solidFill>
                        </a:rPr>
                        <a:t>250 db</a:t>
                      </a:r>
                      <a:endParaRPr lang="hu-H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Cím 3"/>
          <p:cNvSpPr txBox="1">
            <a:spLocks/>
          </p:cNvSpPr>
          <p:nvPr/>
        </p:nvSpPr>
        <p:spPr>
          <a:xfrm>
            <a:off x="1115616" y="409167"/>
            <a:ext cx="7488832" cy="71557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8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A projekt indikátorai</a:t>
            </a:r>
          </a:p>
        </p:txBody>
      </p:sp>
      <p:pic>
        <p:nvPicPr>
          <p:cNvPr id="6" name="Tartalom helye 3" descr="ferde-vonal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661256"/>
            <a:ext cx="432048" cy="319472"/>
          </a:xfrm>
          <a:prstGeom prst="rect">
            <a:avLst/>
          </a:prstGeom>
        </p:spPr>
      </p:pic>
      <p:pic>
        <p:nvPicPr>
          <p:cNvPr id="8" name="Kép 7" descr="ESZA-csepp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8304" y="1"/>
            <a:ext cx="1829520" cy="1290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1801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6624736" cy="1143000"/>
          </a:xfrm>
        </p:spPr>
        <p:txBody>
          <a:bodyPr>
            <a:normAutofit/>
          </a:bodyPr>
          <a:lstStyle/>
          <a:p>
            <a:pPr algn="l"/>
            <a:r>
              <a:rPr lang="hu-HU" sz="2800" b="1" dirty="0" smtClean="0">
                <a:solidFill>
                  <a:schemeClr val="tx2"/>
                </a:solidFill>
              </a:rPr>
              <a:t>A projekt eredményeinek megőrzése, továbbfejlesztése</a:t>
            </a:r>
            <a:endParaRPr lang="hu-HU" sz="2800" b="1" dirty="0">
              <a:solidFill>
                <a:schemeClr val="tx2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hu-HU" sz="2800" dirty="0" smtClean="0"/>
              <a:t>Az öt vezető művészeti egyetem együttműködése egyedülálló a felsőoktatás történetében.</a:t>
            </a:r>
          </a:p>
          <a:p>
            <a:r>
              <a:rPr lang="hu-HU" sz="2800" dirty="0" smtClean="0"/>
              <a:t>Az új NAT-hoz kapcsolódó összehangolt módszertani fejlesztések biztosítják a projekt fenntarthatóságát.</a:t>
            </a:r>
          </a:p>
          <a:p>
            <a:r>
              <a:rPr lang="hu-HU" sz="2800" dirty="0" smtClean="0"/>
              <a:t>Jogszabályi környezet megújításának támogatásával a művészeti egyetemek pedagógus-képzési, továbbképzési szerepe megerősödik a köznevelésben. </a:t>
            </a:r>
          </a:p>
          <a:p>
            <a:r>
              <a:rPr lang="hu-HU" sz="2800" dirty="0" smtClean="0"/>
              <a:t>A további pénzügyi források biztosítása a projekt eredményeinek megőrzéséhez</a:t>
            </a:r>
            <a:endParaRPr lang="hu-HU" sz="2800" dirty="0"/>
          </a:p>
        </p:txBody>
      </p:sp>
      <p:pic>
        <p:nvPicPr>
          <p:cNvPr id="4" name="Tartalom helye 3" descr="ferde-vonal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624337"/>
            <a:ext cx="432048" cy="319472"/>
          </a:xfrm>
          <a:prstGeom prst="rect">
            <a:avLst/>
          </a:prstGeom>
        </p:spPr>
      </p:pic>
      <p:pic>
        <p:nvPicPr>
          <p:cNvPr id="5" name="Kép 4" descr="ESZA-csep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9818" y="0"/>
            <a:ext cx="2348006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805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 descr="ferde-vonal.pn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661256"/>
            <a:ext cx="432048" cy="319472"/>
          </a:xfrm>
        </p:spPr>
      </p:pic>
      <p:pic>
        <p:nvPicPr>
          <p:cNvPr id="5" name="Kép 4" descr="ESZA-csep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0205" y="1"/>
            <a:ext cx="3023794" cy="2132855"/>
          </a:xfrm>
          <a:prstGeom prst="rect">
            <a:avLst/>
          </a:prstGeom>
        </p:spPr>
      </p:pic>
      <p:sp>
        <p:nvSpPr>
          <p:cNvPr id="6" name="Cím 1"/>
          <p:cNvSpPr txBox="1">
            <a:spLocks/>
          </p:cNvSpPr>
          <p:nvPr/>
        </p:nvSpPr>
        <p:spPr>
          <a:xfrm>
            <a:off x="683568" y="5949280"/>
            <a:ext cx="78488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r>
              <a:rPr lang="hu-HU" sz="1000" b="1" dirty="0">
                <a:latin typeface="Arial" pitchFamily="34" charset="0"/>
                <a:ea typeface="+mj-ea"/>
                <a:cs typeface="Arial" pitchFamily="34" charset="0"/>
              </a:rPr>
              <a:t>A tanulók képességkibontakoztatásának elősegítése a köznevelési intézményekben</a:t>
            </a:r>
          </a:p>
          <a:p>
            <a:pPr lvl="0">
              <a:spcBef>
                <a:spcPct val="0"/>
              </a:spcBef>
            </a:pPr>
            <a:r>
              <a:rPr lang="hu-HU" sz="1000" dirty="0">
                <a:latin typeface="Arial" pitchFamily="34" charset="0"/>
                <a:ea typeface="+mj-ea"/>
                <a:cs typeface="Arial" pitchFamily="34" charset="0"/>
              </a:rPr>
              <a:t>EFOP-3.2.6-16-2016-00001</a:t>
            </a:r>
            <a:endParaRPr kumimoji="0" lang="hu-HU" sz="1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Tartalom helye 1"/>
          <p:cNvSpPr txBox="1">
            <a:spLocks/>
          </p:cNvSpPr>
          <p:nvPr/>
        </p:nvSpPr>
        <p:spPr>
          <a:xfrm>
            <a:off x="447989" y="1435101"/>
            <a:ext cx="8238811" cy="393811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hu-HU" dirty="0"/>
              <a:t>KÖSZÖNÖM A FIGYELMET!</a:t>
            </a:r>
          </a:p>
          <a:p>
            <a:pPr algn="ctr">
              <a:lnSpc>
                <a:spcPct val="120000"/>
              </a:lnSpc>
              <a:buNone/>
            </a:pPr>
            <a:endParaRPr lang="hu-HU" sz="1800" dirty="0"/>
          </a:p>
          <a:p>
            <a:pPr algn="ctr">
              <a:lnSpc>
                <a:spcPct val="120000"/>
              </a:lnSpc>
              <a:buNone/>
            </a:pPr>
            <a:endParaRPr lang="hu-HU" sz="1800" dirty="0"/>
          </a:p>
        </p:txBody>
      </p:sp>
    </p:spTree>
    <p:extLst>
      <p:ext uri="{BB962C8B-B14F-4D97-AF65-F5344CB8AC3E}">
        <p14:creationId xmlns:p14="http://schemas.microsoft.com/office/powerpoint/2010/main" val="630939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 descr="ferde-vonal.pn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661256"/>
            <a:ext cx="432048" cy="319472"/>
          </a:xfrm>
        </p:spPr>
      </p:pic>
      <p:pic>
        <p:nvPicPr>
          <p:cNvPr id="5" name="Kép 4" descr="ESZA-csep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0205" y="1"/>
            <a:ext cx="3023794" cy="2132855"/>
          </a:xfrm>
          <a:prstGeom prst="rect">
            <a:avLst/>
          </a:prstGeom>
        </p:spPr>
      </p:pic>
      <p:sp>
        <p:nvSpPr>
          <p:cNvPr id="6" name="Cím 1"/>
          <p:cNvSpPr txBox="1">
            <a:spLocks/>
          </p:cNvSpPr>
          <p:nvPr/>
        </p:nvSpPr>
        <p:spPr>
          <a:xfrm>
            <a:off x="683568" y="5949280"/>
            <a:ext cx="78488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endParaRPr kumimoji="0" lang="hu-HU" sz="1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Tartalom helye 1"/>
          <p:cNvSpPr txBox="1">
            <a:spLocks/>
          </p:cNvSpPr>
          <p:nvPr/>
        </p:nvSpPr>
        <p:spPr>
          <a:xfrm>
            <a:off x="1115615" y="1844824"/>
            <a:ext cx="7901555" cy="44644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hu-HU" sz="2400" b="1" dirty="0"/>
          </a:p>
          <a:p>
            <a:endParaRPr lang="hu-HU" sz="2000" dirty="0"/>
          </a:p>
          <a:p>
            <a:endParaRPr lang="hu-HU" sz="2000" dirty="0"/>
          </a:p>
          <a:p>
            <a:endParaRPr lang="hu-HU" sz="2000" dirty="0"/>
          </a:p>
          <a:p>
            <a:endParaRPr lang="hu-HU" sz="2000" dirty="0"/>
          </a:p>
          <a:p>
            <a:pPr marL="0" indent="0">
              <a:spcBef>
                <a:spcPts val="0"/>
              </a:spcBef>
              <a:buNone/>
            </a:pPr>
            <a:endParaRPr lang="hu-HU" sz="2000" dirty="0"/>
          </a:p>
        </p:txBody>
      </p:sp>
      <p:sp>
        <p:nvSpPr>
          <p:cNvPr id="3" name="Téglalap 2"/>
          <p:cNvSpPr/>
          <p:nvPr/>
        </p:nvSpPr>
        <p:spPr>
          <a:xfrm>
            <a:off x="1932186" y="635943"/>
            <a:ext cx="36114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hu-HU" sz="3600" b="1" dirty="0">
                <a:solidFill>
                  <a:schemeClr val="tx2"/>
                </a:solidFill>
              </a:rPr>
              <a:t>A PROJEKT CÉLJAI</a:t>
            </a:r>
            <a:r>
              <a:rPr lang="hu-HU" b="1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2" name="Téglalap 1">
            <a:extLst>
              <a:ext uri="{FF2B5EF4-FFF2-40B4-BE49-F238E27FC236}">
                <a16:creationId xmlns:a16="http://schemas.microsoft.com/office/drawing/2014/main" id="{2405B194-8CE3-4C6C-8FC7-976F6CEA4EDB}"/>
              </a:ext>
            </a:extLst>
          </p:cNvPr>
          <p:cNvSpPr/>
          <p:nvPr/>
        </p:nvSpPr>
        <p:spPr>
          <a:xfrm>
            <a:off x="323528" y="1988841"/>
            <a:ext cx="8496944" cy="4210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hu-HU" sz="2400" dirty="0"/>
          </a:p>
          <a:p>
            <a:r>
              <a:rPr lang="hu-HU" sz="2400" b="1" dirty="0"/>
              <a:t>1. A köznevelési intézmények művészetpedagógiai módszertani    megújítása</a:t>
            </a:r>
          </a:p>
          <a:p>
            <a:endParaRPr lang="hu-HU" dirty="0"/>
          </a:p>
          <a:p>
            <a:pPr marL="342900" indent="-342900">
              <a:buFontTx/>
              <a:buChar char="-"/>
            </a:pPr>
            <a:r>
              <a:rPr lang="hu-HU" sz="2400" dirty="0"/>
              <a:t>Hazai és nemzetközi jógyakorlatok összegyűjtése</a:t>
            </a:r>
          </a:p>
          <a:p>
            <a:pPr marL="342900" indent="-342900">
              <a:buFontTx/>
              <a:buChar char="-"/>
            </a:pPr>
            <a:r>
              <a:rPr lang="hu-HU" sz="2400" dirty="0"/>
              <a:t>Nevelési Oktatási Programok fejlesztése</a:t>
            </a:r>
          </a:p>
          <a:p>
            <a:pPr marL="342900" indent="-342900">
              <a:buFontTx/>
              <a:buChar char="-"/>
            </a:pPr>
            <a:r>
              <a:rPr lang="hu-HU" sz="2400" dirty="0"/>
              <a:t>A</a:t>
            </a:r>
            <a:r>
              <a:rPr lang="hu-HU" sz="2400" dirty="0" smtClean="0"/>
              <a:t> </a:t>
            </a:r>
            <a:r>
              <a:rPr lang="hu-HU" sz="2400" dirty="0"/>
              <a:t>kidolgozott nevelési-oktatási programok szakmai módszertani segédleteinek fejlesztése</a:t>
            </a:r>
          </a:p>
          <a:p>
            <a:pPr marL="342900" indent="-342900">
              <a:buFontTx/>
              <a:buChar char="-"/>
            </a:pPr>
            <a:r>
              <a:rPr lang="hu-HU" sz="2400" dirty="0"/>
              <a:t>S</a:t>
            </a:r>
            <a:r>
              <a:rPr lang="hu-HU" sz="2400" dirty="0" smtClean="0"/>
              <a:t>zakmai </a:t>
            </a:r>
            <a:r>
              <a:rPr lang="hu-HU" sz="2400" dirty="0"/>
              <a:t>tananyagok fejlesztése</a:t>
            </a:r>
          </a:p>
          <a:p>
            <a:pPr marL="342900" indent="-342900">
              <a:buFontTx/>
              <a:buChar char="-"/>
            </a:pPr>
            <a:r>
              <a:rPr lang="hu-HU" sz="2400" dirty="0"/>
              <a:t>Ú</a:t>
            </a:r>
            <a:r>
              <a:rPr lang="hu-HU" sz="2400" dirty="0" smtClean="0"/>
              <a:t>j </a:t>
            </a:r>
            <a:r>
              <a:rPr lang="hu-HU" sz="2400" dirty="0"/>
              <a:t>pedagógus továbbképzések tartalmi meghatározása, kidolgozása, akkreditálása</a:t>
            </a:r>
          </a:p>
        </p:txBody>
      </p:sp>
    </p:spTree>
    <p:extLst>
      <p:ext uri="{BB962C8B-B14F-4D97-AF65-F5344CB8AC3E}">
        <p14:creationId xmlns:p14="http://schemas.microsoft.com/office/powerpoint/2010/main" val="2823732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 descr="ferde-vonal.pn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661256"/>
            <a:ext cx="432048" cy="319472"/>
          </a:xfrm>
        </p:spPr>
      </p:pic>
      <p:pic>
        <p:nvPicPr>
          <p:cNvPr id="5" name="Kép 4" descr="ESZA-csep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0205" y="1"/>
            <a:ext cx="3023794" cy="2132855"/>
          </a:xfrm>
          <a:prstGeom prst="rect">
            <a:avLst/>
          </a:prstGeom>
        </p:spPr>
      </p:pic>
      <p:sp>
        <p:nvSpPr>
          <p:cNvPr id="6" name="Cím 1"/>
          <p:cNvSpPr txBox="1">
            <a:spLocks/>
          </p:cNvSpPr>
          <p:nvPr/>
        </p:nvSpPr>
        <p:spPr>
          <a:xfrm>
            <a:off x="683568" y="5949280"/>
            <a:ext cx="78488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endParaRPr kumimoji="0" lang="hu-HU" sz="1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Tartalom helye 1"/>
          <p:cNvSpPr txBox="1">
            <a:spLocks/>
          </p:cNvSpPr>
          <p:nvPr/>
        </p:nvSpPr>
        <p:spPr>
          <a:xfrm>
            <a:off x="1115615" y="1844824"/>
            <a:ext cx="7901555" cy="44644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hu-HU" sz="2400" b="1" dirty="0"/>
          </a:p>
          <a:p>
            <a:endParaRPr lang="hu-HU" sz="2000" dirty="0"/>
          </a:p>
          <a:p>
            <a:endParaRPr lang="hu-HU" sz="2000" dirty="0"/>
          </a:p>
          <a:p>
            <a:endParaRPr lang="hu-HU" sz="2000" dirty="0"/>
          </a:p>
          <a:p>
            <a:endParaRPr lang="hu-HU" sz="2000" dirty="0"/>
          </a:p>
          <a:p>
            <a:pPr marL="0" indent="0">
              <a:spcBef>
                <a:spcPts val="0"/>
              </a:spcBef>
              <a:buNone/>
            </a:pPr>
            <a:endParaRPr lang="hu-HU" sz="2000" dirty="0"/>
          </a:p>
        </p:txBody>
      </p:sp>
      <p:sp>
        <p:nvSpPr>
          <p:cNvPr id="3" name="Téglalap 2"/>
          <p:cNvSpPr/>
          <p:nvPr/>
        </p:nvSpPr>
        <p:spPr>
          <a:xfrm>
            <a:off x="1812191" y="566001"/>
            <a:ext cx="3611438" cy="712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hu-HU" sz="3600" b="1" dirty="0">
                <a:solidFill>
                  <a:schemeClr val="tx2"/>
                </a:solidFill>
              </a:rPr>
              <a:t>A PROJEKT CÉLJAI</a:t>
            </a:r>
            <a:r>
              <a:rPr lang="hu-HU" b="1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2" name="Téglalap 1">
            <a:extLst>
              <a:ext uri="{FF2B5EF4-FFF2-40B4-BE49-F238E27FC236}">
                <a16:creationId xmlns:a16="http://schemas.microsoft.com/office/drawing/2014/main" id="{2405B194-8CE3-4C6C-8FC7-976F6CEA4EDB}"/>
              </a:ext>
            </a:extLst>
          </p:cNvPr>
          <p:cNvSpPr/>
          <p:nvPr/>
        </p:nvSpPr>
        <p:spPr>
          <a:xfrm>
            <a:off x="467544" y="2136339"/>
            <a:ext cx="83529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hu-HU" sz="2400" dirty="0"/>
          </a:p>
          <a:p>
            <a:r>
              <a:rPr lang="hu-HU" sz="2400" b="1" dirty="0"/>
              <a:t>2. A pedagógusok felkészítése az új módszertan adaptálására</a:t>
            </a:r>
          </a:p>
          <a:p>
            <a:endParaRPr lang="hu-HU" dirty="0"/>
          </a:p>
          <a:p>
            <a:pPr marL="342900" indent="-342900">
              <a:buFontTx/>
              <a:buChar char="-"/>
            </a:pPr>
            <a:r>
              <a:rPr lang="hu-HU" sz="2400" dirty="0"/>
              <a:t>Pedagógus továbbképzések lebonyolítása</a:t>
            </a:r>
          </a:p>
          <a:p>
            <a:endParaRPr lang="hu-HU" sz="2400" dirty="0"/>
          </a:p>
          <a:p>
            <a:pPr marL="342900" indent="-342900">
              <a:buFontTx/>
              <a:buChar char="-"/>
            </a:pPr>
            <a:r>
              <a:rPr lang="hu-HU" sz="2400" dirty="0"/>
              <a:t>Nem pedagógusok, iskolai dolgozók továbbképzése</a:t>
            </a:r>
            <a:endParaRPr lang="hu-HU" dirty="0"/>
          </a:p>
          <a:p>
            <a:endParaRPr lang="hu-HU" dirty="0"/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173062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 descr="ferde-vonal.pn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661256"/>
            <a:ext cx="432048" cy="319472"/>
          </a:xfrm>
        </p:spPr>
      </p:pic>
      <p:pic>
        <p:nvPicPr>
          <p:cNvPr id="5" name="Kép 4" descr="ESZA-csep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0205" y="1"/>
            <a:ext cx="3023794" cy="2132855"/>
          </a:xfrm>
          <a:prstGeom prst="rect">
            <a:avLst/>
          </a:prstGeom>
        </p:spPr>
      </p:pic>
      <p:sp>
        <p:nvSpPr>
          <p:cNvPr id="6" name="Cím 1"/>
          <p:cNvSpPr txBox="1">
            <a:spLocks/>
          </p:cNvSpPr>
          <p:nvPr/>
        </p:nvSpPr>
        <p:spPr>
          <a:xfrm>
            <a:off x="683568" y="5949280"/>
            <a:ext cx="78488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endParaRPr kumimoji="0" lang="hu-HU" sz="1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Tartalom helye 1"/>
          <p:cNvSpPr txBox="1">
            <a:spLocks/>
          </p:cNvSpPr>
          <p:nvPr/>
        </p:nvSpPr>
        <p:spPr>
          <a:xfrm>
            <a:off x="1115615" y="1844824"/>
            <a:ext cx="7901555" cy="44644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hu-HU" sz="2400" b="1" dirty="0"/>
          </a:p>
          <a:p>
            <a:endParaRPr lang="hu-HU" sz="2000" dirty="0"/>
          </a:p>
          <a:p>
            <a:endParaRPr lang="hu-HU" sz="2000" dirty="0"/>
          </a:p>
          <a:p>
            <a:endParaRPr lang="hu-HU" sz="2000" dirty="0"/>
          </a:p>
          <a:p>
            <a:endParaRPr lang="hu-HU" sz="2000" dirty="0"/>
          </a:p>
          <a:p>
            <a:pPr marL="0" indent="0">
              <a:spcBef>
                <a:spcPts val="0"/>
              </a:spcBef>
              <a:buNone/>
            </a:pPr>
            <a:endParaRPr lang="hu-HU" sz="2000" dirty="0"/>
          </a:p>
        </p:txBody>
      </p:sp>
      <p:sp>
        <p:nvSpPr>
          <p:cNvPr id="3" name="Téglalap 2"/>
          <p:cNvSpPr/>
          <p:nvPr/>
        </p:nvSpPr>
        <p:spPr>
          <a:xfrm>
            <a:off x="1812191" y="464580"/>
            <a:ext cx="3611438" cy="712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hu-HU" sz="3600" b="1" dirty="0">
                <a:solidFill>
                  <a:schemeClr val="tx2"/>
                </a:solidFill>
              </a:rPr>
              <a:t>A PROJEKT CÉLJAI</a:t>
            </a:r>
            <a:r>
              <a:rPr lang="hu-HU" b="1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2" name="Téglalap 1">
            <a:extLst>
              <a:ext uri="{FF2B5EF4-FFF2-40B4-BE49-F238E27FC236}">
                <a16:creationId xmlns:a16="http://schemas.microsoft.com/office/drawing/2014/main" id="{2405B194-8CE3-4C6C-8FC7-976F6CEA4EDB}"/>
              </a:ext>
            </a:extLst>
          </p:cNvPr>
          <p:cNvSpPr/>
          <p:nvPr/>
        </p:nvSpPr>
        <p:spPr>
          <a:xfrm>
            <a:off x="467544" y="2136339"/>
            <a:ext cx="835292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hu-HU" sz="2400" b="1" dirty="0"/>
          </a:p>
          <a:p>
            <a:r>
              <a:rPr lang="hu-HU" sz="2400" b="1" dirty="0"/>
              <a:t>3. A művészetpedagógiai munkát támogató programok szervezése, lebonyolításának támogatása</a:t>
            </a:r>
          </a:p>
          <a:p>
            <a:endParaRPr lang="hu-HU" sz="2400" dirty="0"/>
          </a:p>
          <a:p>
            <a:pPr marL="342900" indent="-342900">
              <a:buFontTx/>
              <a:buChar char="-"/>
            </a:pPr>
            <a:r>
              <a:rPr lang="hu-HU" sz="2400" dirty="0"/>
              <a:t>Az alapfokú művészetoktatás tehetséggondozásának támogatása, </a:t>
            </a:r>
            <a:r>
              <a:rPr lang="hu-HU" sz="2400" dirty="0" smtClean="0"/>
              <a:t>új mintaprogramok kidolgozása</a:t>
            </a:r>
            <a:endParaRPr lang="hu-HU" sz="2400" strike="sngStrike" dirty="0"/>
          </a:p>
          <a:p>
            <a:pPr marL="342900" indent="-342900">
              <a:buFontTx/>
              <a:buChar char="-"/>
            </a:pPr>
            <a:endParaRPr lang="hu-HU" sz="2400" dirty="0"/>
          </a:p>
          <a:p>
            <a:pPr marL="342900" indent="-342900">
              <a:buFontTx/>
              <a:buChar char="-"/>
            </a:pPr>
            <a:r>
              <a:rPr lang="hu-HU" sz="2400" dirty="0"/>
              <a:t>Tanórai és tanórán kívüli tevékenységek támogatása, pl. táborok, koncertek, kiállítások</a:t>
            </a:r>
          </a:p>
          <a:p>
            <a:endParaRPr lang="hu-HU" sz="2400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878674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 descr="ferde-vonal.pn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661256"/>
            <a:ext cx="432048" cy="319472"/>
          </a:xfrm>
        </p:spPr>
      </p:pic>
      <p:pic>
        <p:nvPicPr>
          <p:cNvPr id="5" name="Kép 4" descr="ESZA-csep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0205" y="1"/>
            <a:ext cx="3023794" cy="2132855"/>
          </a:xfrm>
          <a:prstGeom prst="rect">
            <a:avLst/>
          </a:prstGeom>
        </p:spPr>
      </p:pic>
      <p:sp>
        <p:nvSpPr>
          <p:cNvPr id="6" name="Cím 1"/>
          <p:cNvSpPr txBox="1">
            <a:spLocks/>
          </p:cNvSpPr>
          <p:nvPr/>
        </p:nvSpPr>
        <p:spPr>
          <a:xfrm>
            <a:off x="683568" y="5949280"/>
            <a:ext cx="78488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endParaRPr kumimoji="0" lang="hu-HU" sz="1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Tartalom helye 1"/>
          <p:cNvSpPr txBox="1">
            <a:spLocks/>
          </p:cNvSpPr>
          <p:nvPr/>
        </p:nvSpPr>
        <p:spPr>
          <a:xfrm>
            <a:off x="1115615" y="1844824"/>
            <a:ext cx="7901555" cy="44644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hu-HU" sz="2400" b="1" dirty="0"/>
          </a:p>
          <a:p>
            <a:endParaRPr lang="hu-HU" sz="2000" dirty="0"/>
          </a:p>
          <a:p>
            <a:endParaRPr lang="hu-HU" sz="2000" dirty="0"/>
          </a:p>
          <a:p>
            <a:endParaRPr lang="hu-HU" sz="2000" dirty="0"/>
          </a:p>
          <a:p>
            <a:endParaRPr lang="hu-HU" sz="2000" dirty="0"/>
          </a:p>
          <a:p>
            <a:pPr marL="0" indent="0">
              <a:spcBef>
                <a:spcPts val="0"/>
              </a:spcBef>
              <a:buNone/>
            </a:pPr>
            <a:endParaRPr lang="hu-HU" sz="2000" dirty="0"/>
          </a:p>
        </p:txBody>
      </p:sp>
      <p:sp>
        <p:nvSpPr>
          <p:cNvPr id="3" name="Téglalap 2"/>
          <p:cNvSpPr/>
          <p:nvPr/>
        </p:nvSpPr>
        <p:spPr>
          <a:xfrm>
            <a:off x="1838641" y="464580"/>
            <a:ext cx="3558538" cy="712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hu-HU" sz="3600" b="1" dirty="0">
                <a:solidFill>
                  <a:schemeClr val="tx2"/>
                </a:solidFill>
              </a:rPr>
              <a:t>A PROJEKT CÉLJAI</a:t>
            </a:r>
          </a:p>
        </p:txBody>
      </p:sp>
      <p:sp>
        <p:nvSpPr>
          <p:cNvPr id="2" name="Téglalap 1">
            <a:extLst>
              <a:ext uri="{FF2B5EF4-FFF2-40B4-BE49-F238E27FC236}">
                <a16:creationId xmlns:a16="http://schemas.microsoft.com/office/drawing/2014/main" id="{2405B194-8CE3-4C6C-8FC7-976F6CEA4EDB}"/>
              </a:ext>
            </a:extLst>
          </p:cNvPr>
          <p:cNvSpPr/>
          <p:nvPr/>
        </p:nvSpPr>
        <p:spPr>
          <a:xfrm>
            <a:off x="467544" y="2136339"/>
            <a:ext cx="8352928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hu-HU" sz="2400" dirty="0"/>
          </a:p>
          <a:p>
            <a:r>
              <a:rPr lang="hu-HU" sz="2400" b="1" dirty="0"/>
              <a:t>4. A köznevelési intézmények </a:t>
            </a:r>
            <a:r>
              <a:rPr lang="hu-HU" sz="2400" b="1" dirty="0" err="1"/>
              <a:t>hálózatosodásának</a:t>
            </a:r>
            <a:r>
              <a:rPr lang="hu-HU" sz="2400" b="1" dirty="0"/>
              <a:t> támogatása</a:t>
            </a:r>
          </a:p>
          <a:p>
            <a:endParaRPr lang="hu-HU" dirty="0"/>
          </a:p>
          <a:p>
            <a:pPr marL="342900" indent="-342900">
              <a:buFontTx/>
              <a:buChar char="-"/>
            </a:pPr>
            <a:r>
              <a:rPr lang="hu-HU" sz="2400" dirty="0"/>
              <a:t>Intézmények és pedagógusok közötti szakmai együttműködés segítése, mobilitás támogatása</a:t>
            </a:r>
          </a:p>
          <a:p>
            <a:pPr marL="342900" indent="-342900">
              <a:buFontTx/>
              <a:buChar char="-"/>
            </a:pPr>
            <a:endParaRPr lang="hu-HU" sz="2400" dirty="0"/>
          </a:p>
          <a:p>
            <a:pPr marL="342900" indent="-342900">
              <a:buFontTx/>
              <a:buChar char="-"/>
            </a:pPr>
            <a:r>
              <a:rPr lang="hu-HU" sz="2400" dirty="0"/>
              <a:t>Együttműködés kulturális intézményekkel, szakmai szervezetekkel</a:t>
            </a:r>
          </a:p>
          <a:p>
            <a:pPr marL="342900" indent="-342900">
              <a:buFontTx/>
              <a:buChar char="-"/>
            </a:pPr>
            <a:endParaRPr lang="hu-HU" sz="2400" dirty="0"/>
          </a:p>
          <a:p>
            <a:pPr marL="342900" indent="-342900">
              <a:buFontTx/>
              <a:buChar char="-"/>
            </a:pPr>
            <a:r>
              <a:rPr lang="hu-HU" sz="2400" dirty="0"/>
              <a:t>Bázis iskolák kijelölése</a:t>
            </a:r>
          </a:p>
          <a:p>
            <a:pPr marL="342900" indent="-342900">
              <a:buFontTx/>
              <a:buChar char="-"/>
            </a:pPr>
            <a:endParaRPr lang="hu-HU" sz="2400" dirty="0"/>
          </a:p>
          <a:p>
            <a:pPr marL="342900" indent="-342900">
              <a:buFontTx/>
              <a:buChar char="-"/>
            </a:pPr>
            <a:r>
              <a:rPr lang="hu-HU" sz="2400" dirty="0"/>
              <a:t>Iskolahálózat létrehozása, támogatása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92860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artalom helye 3" descr="ferde-vonal.pn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661256"/>
            <a:ext cx="432048" cy="319472"/>
          </a:xfrm>
        </p:spPr>
      </p:pic>
      <p:pic>
        <p:nvPicPr>
          <p:cNvPr id="5" name="Kép 4" descr="ESZA-csep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0205" y="1"/>
            <a:ext cx="3023794" cy="2132855"/>
          </a:xfrm>
          <a:prstGeom prst="rect">
            <a:avLst/>
          </a:prstGeom>
        </p:spPr>
      </p:pic>
      <p:sp>
        <p:nvSpPr>
          <p:cNvPr id="6" name="Cím 1"/>
          <p:cNvSpPr txBox="1">
            <a:spLocks/>
          </p:cNvSpPr>
          <p:nvPr/>
        </p:nvSpPr>
        <p:spPr>
          <a:xfrm>
            <a:off x="683568" y="5949280"/>
            <a:ext cx="784887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spcBef>
                <a:spcPct val="0"/>
              </a:spcBef>
            </a:pPr>
            <a:endParaRPr kumimoji="0" lang="hu-HU" sz="1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Tartalom helye 1"/>
          <p:cNvSpPr txBox="1">
            <a:spLocks/>
          </p:cNvSpPr>
          <p:nvPr/>
        </p:nvSpPr>
        <p:spPr>
          <a:xfrm>
            <a:off x="1115615" y="1844824"/>
            <a:ext cx="7901555" cy="446449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hu-HU" sz="2400" b="1" dirty="0"/>
          </a:p>
          <a:p>
            <a:endParaRPr lang="hu-HU" sz="2000" dirty="0"/>
          </a:p>
          <a:p>
            <a:endParaRPr lang="hu-HU" sz="2000" dirty="0"/>
          </a:p>
          <a:p>
            <a:endParaRPr lang="hu-HU" sz="2000" dirty="0"/>
          </a:p>
          <a:p>
            <a:endParaRPr lang="hu-HU" sz="2000" dirty="0"/>
          </a:p>
          <a:p>
            <a:pPr marL="0" indent="0">
              <a:spcBef>
                <a:spcPts val="0"/>
              </a:spcBef>
              <a:buNone/>
            </a:pPr>
            <a:endParaRPr lang="hu-HU" sz="2000" dirty="0"/>
          </a:p>
        </p:txBody>
      </p:sp>
      <p:sp>
        <p:nvSpPr>
          <p:cNvPr id="3" name="Téglalap 2"/>
          <p:cNvSpPr/>
          <p:nvPr/>
        </p:nvSpPr>
        <p:spPr>
          <a:xfrm>
            <a:off x="1979712" y="554195"/>
            <a:ext cx="3558538" cy="7128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hu-HU" sz="3600" b="1" dirty="0">
                <a:solidFill>
                  <a:schemeClr val="tx2"/>
                </a:solidFill>
              </a:rPr>
              <a:t>A PROJEKT CÉLJAI</a:t>
            </a:r>
          </a:p>
        </p:txBody>
      </p:sp>
      <p:sp>
        <p:nvSpPr>
          <p:cNvPr id="2" name="Téglalap 1">
            <a:extLst>
              <a:ext uri="{FF2B5EF4-FFF2-40B4-BE49-F238E27FC236}">
                <a16:creationId xmlns:a16="http://schemas.microsoft.com/office/drawing/2014/main" id="{2405B194-8CE3-4C6C-8FC7-976F6CEA4EDB}"/>
              </a:ext>
            </a:extLst>
          </p:cNvPr>
          <p:cNvSpPr/>
          <p:nvPr/>
        </p:nvSpPr>
        <p:spPr>
          <a:xfrm>
            <a:off x="467544" y="2136339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hu-HU" sz="2400" dirty="0"/>
          </a:p>
          <a:p>
            <a:r>
              <a:rPr lang="hu-HU" sz="2400" b="1" dirty="0"/>
              <a:t>5. A köznevelési intézmények művészeti eszköztárának megújítása</a:t>
            </a:r>
          </a:p>
          <a:p>
            <a:endParaRPr lang="hu-HU" dirty="0"/>
          </a:p>
          <a:p>
            <a:pPr marL="342900" indent="-342900">
              <a:buFontTx/>
              <a:buChar char="-"/>
            </a:pPr>
            <a:r>
              <a:rPr lang="hu-HU" sz="2400" dirty="0"/>
              <a:t>A művészeti nevelés-oktatásban használt eszköztár felülvizsgálata a bevont intézményekben</a:t>
            </a:r>
          </a:p>
          <a:p>
            <a:pPr marL="342900" indent="-342900">
              <a:buFontTx/>
              <a:buChar char="-"/>
            </a:pPr>
            <a:endParaRPr lang="hu-HU" sz="2400" dirty="0"/>
          </a:p>
          <a:p>
            <a:pPr marL="342900" indent="-342900">
              <a:buFontTx/>
              <a:buChar char="-"/>
            </a:pPr>
            <a:r>
              <a:rPr lang="hu-HU" sz="2400" dirty="0"/>
              <a:t>Javaslatcsomag kidolgozása a művészeti nevelés-oktatás eszköztárának fejlesztésére (a források hatékony elosztását támogató javaslat)</a:t>
            </a:r>
          </a:p>
          <a:p>
            <a:endParaRPr lang="hu-HU" dirty="0"/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6506953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/>
          <p:cNvSpPr>
            <a:spLocks noGrp="1"/>
          </p:cNvSpPr>
          <p:nvPr>
            <p:ph idx="1"/>
          </p:nvPr>
        </p:nvSpPr>
        <p:spPr>
          <a:xfrm>
            <a:off x="447989" y="1232817"/>
            <a:ext cx="8238811" cy="523045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sz="2800" b="1" dirty="0"/>
              <a:t>     4 alprojekt:</a:t>
            </a:r>
          </a:p>
          <a:p>
            <a:pPr marL="0" indent="0">
              <a:buNone/>
            </a:pPr>
            <a:endParaRPr lang="hu-HU" sz="2800" b="1" dirty="0"/>
          </a:p>
          <a:p>
            <a:pPr marL="457200" indent="-457200">
              <a:buAutoNum type="arabicPeriod"/>
            </a:pPr>
            <a:r>
              <a:rPr lang="hu-HU" sz="2400" dirty="0"/>
              <a:t>A képző- és iparművészeti oktatás tartalmi és módszertani megújítása az </a:t>
            </a:r>
            <a:r>
              <a:rPr lang="hu-HU" sz="2400" b="1" dirty="0"/>
              <a:t>alapfokú művészeti iskolákban</a:t>
            </a:r>
          </a:p>
          <a:p>
            <a:pPr marL="514350" indent="-514350">
              <a:buAutoNum type="arabicPeriod"/>
            </a:pPr>
            <a:endParaRPr lang="hu-HU" sz="2400" dirty="0"/>
          </a:p>
          <a:p>
            <a:pPr marL="514350" indent="-514350">
              <a:buAutoNum type="arabicPeriod"/>
            </a:pPr>
            <a:r>
              <a:rPr lang="hu-HU" sz="2400" dirty="0" smtClean="0"/>
              <a:t>A középfokú </a:t>
            </a:r>
            <a:r>
              <a:rPr lang="hu-HU" sz="2400" dirty="0"/>
              <a:t>művészeti </a:t>
            </a:r>
            <a:r>
              <a:rPr lang="hu-HU" sz="2400" dirty="0" smtClean="0"/>
              <a:t>iskolákban </a:t>
            </a:r>
            <a:r>
              <a:rPr lang="hu-HU" sz="2400" b="1" dirty="0" smtClean="0"/>
              <a:t>komplex művészeti érettségi felkészítés módszertana, NAT és szakképzés összehangolása</a:t>
            </a:r>
            <a:endParaRPr lang="hu-HU" sz="2400" b="1" dirty="0"/>
          </a:p>
          <a:p>
            <a:pPr marL="514350" indent="-514350">
              <a:buAutoNum type="arabicPeriod"/>
            </a:pPr>
            <a:endParaRPr lang="hu-HU" sz="2400" dirty="0"/>
          </a:p>
          <a:p>
            <a:pPr marL="514350" indent="-514350">
              <a:buAutoNum type="arabicPeriod"/>
            </a:pPr>
            <a:r>
              <a:rPr lang="hu-HU" sz="2400" dirty="0"/>
              <a:t>A hátrányos helyzetű </a:t>
            </a:r>
            <a:r>
              <a:rPr lang="hu-HU" sz="2400" dirty="0" smtClean="0"/>
              <a:t>térségekben </a:t>
            </a:r>
            <a:r>
              <a:rPr lang="hu-HU" sz="2400" b="1" dirty="0" smtClean="0"/>
              <a:t>hátránykompenzáció</a:t>
            </a:r>
            <a:r>
              <a:rPr lang="hu-HU" sz="2400" dirty="0" smtClean="0"/>
              <a:t> a </a:t>
            </a:r>
            <a:r>
              <a:rPr lang="hu-HU" sz="2400" dirty="0"/>
              <a:t>művészettel nevelés eszközeivel</a:t>
            </a:r>
          </a:p>
          <a:p>
            <a:pPr marL="514350" indent="-514350">
              <a:buAutoNum type="arabicPeriod"/>
            </a:pPr>
            <a:endParaRPr lang="hu-HU" sz="2400" dirty="0"/>
          </a:p>
          <a:p>
            <a:pPr marL="514350" indent="-514350">
              <a:buAutoNum type="arabicPeriod"/>
            </a:pPr>
            <a:r>
              <a:rPr lang="hu-HU" sz="2400" b="1" dirty="0"/>
              <a:t>Mozgóképoktatás</a:t>
            </a:r>
            <a:r>
              <a:rPr lang="hu-HU" sz="2400" dirty="0"/>
              <a:t> a digitális </a:t>
            </a:r>
            <a:r>
              <a:rPr lang="hu-HU" sz="2400" dirty="0" smtClean="0"/>
              <a:t>környezetben, filmmel nevelés</a:t>
            </a:r>
            <a:endParaRPr lang="hu-HU" sz="2400" dirty="0"/>
          </a:p>
        </p:txBody>
      </p:sp>
      <p:sp>
        <p:nvSpPr>
          <p:cNvPr id="5" name="Cím 3"/>
          <p:cNvSpPr txBox="1">
            <a:spLocks/>
          </p:cNvSpPr>
          <p:nvPr/>
        </p:nvSpPr>
        <p:spPr>
          <a:xfrm>
            <a:off x="1115616" y="409167"/>
            <a:ext cx="7488832" cy="57156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u-HU" sz="2800" dirty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Magyar Képzőművészeti Egyetem</a:t>
            </a:r>
          </a:p>
        </p:txBody>
      </p:sp>
      <p:pic>
        <p:nvPicPr>
          <p:cNvPr id="6" name="Tartalom helye 3" descr="ferde-vonal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661256"/>
            <a:ext cx="432048" cy="319472"/>
          </a:xfrm>
          <a:prstGeom prst="rect">
            <a:avLst/>
          </a:prstGeom>
        </p:spPr>
      </p:pic>
      <p:pic>
        <p:nvPicPr>
          <p:cNvPr id="8" name="Kép 7" descr="ESZA-csep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91986" y="0"/>
            <a:ext cx="2348006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1076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1143000"/>
          </a:xfrm>
        </p:spPr>
        <p:txBody>
          <a:bodyPr/>
          <a:lstStyle/>
          <a:p>
            <a:pPr algn="l"/>
            <a:r>
              <a:rPr lang="hu-HU" sz="2400" b="1" dirty="0" smtClean="0">
                <a:solidFill>
                  <a:srgbClr val="1F497D"/>
                </a:solidFill>
              </a:rPr>
              <a:t>Magyar Képzőművészeti </a:t>
            </a:r>
            <a:r>
              <a:rPr lang="hu-HU" sz="2400" b="1" dirty="0">
                <a:solidFill>
                  <a:srgbClr val="1F497D"/>
                </a:solidFill>
              </a:rPr>
              <a:t>Egyetem</a:t>
            </a:r>
            <a:br>
              <a:rPr lang="hu-HU" sz="2400" b="1" dirty="0">
                <a:solidFill>
                  <a:srgbClr val="1F497D"/>
                </a:solidFill>
              </a:rPr>
            </a:br>
            <a:r>
              <a:rPr lang="hu-HU" sz="2400" b="1" dirty="0" smtClean="0">
                <a:solidFill>
                  <a:srgbClr val="1F497D"/>
                </a:solidFill>
              </a:rPr>
              <a:t>A </a:t>
            </a:r>
            <a:r>
              <a:rPr lang="hu-HU" sz="2400" b="1" dirty="0">
                <a:solidFill>
                  <a:srgbClr val="1F497D"/>
                </a:solidFill>
              </a:rPr>
              <a:t>projekt megvalósításának pillanatai képekben</a:t>
            </a:r>
            <a:endParaRPr lang="hu-HU" dirty="0"/>
          </a:p>
        </p:txBody>
      </p:sp>
      <p:pic>
        <p:nvPicPr>
          <p:cNvPr id="9" name="Tartalom helye 3" descr="ferde-vonal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661256"/>
            <a:ext cx="432048" cy="319472"/>
          </a:xfrm>
          <a:prstGeom prst="rect">
            <a:avLst/>
          </a:prstGeom>
        </p:spPr>
      </p:pic>
      <p:pic>
        <p:nvPicPr>
          <p:cNvPr id="8" name="Kép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1269" y="4011851"/>
            <a:ext cx="3783139" cy="2522092"/>
          </a:xfrm>
          <a:prstGeom prst="rect">
            <a:avLst/>
          </a:prstGeom>
        </p:spPr>
      </p:pic>
      <p:pic>
        <p:nvPicPr>
          <p:cNvPr id="2" name="Kép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1270" y="1417639"/>
            <a:ext cx="3783139" cy="2522092"/>
          </a:xfrm>
          <a:prstGeom prst="rect">
            <a:avLst/>
          </a:prstGeom>
        </p:spPr>
      </p:pic>
      <p:pic>
        <p:nvPicPr>
          <p:cNvPr id="6" name="Kép 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84" y="1417638"/>
            <a:ext cx="3489671" cy="511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0297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1522</TotalTime>
  <Words>821</Words>
  <Application>Microsoft Office PowerPoint</Application>
  <PresentationFormat>Diavetítés a képernyőre (4:3 oldalarány)</PresentationFormat>
  <Paragraphs>213</Paragraphs>
  <Slides>23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23</vt:i4>
      </vt:variant>
    </vt:vector>
  </HeadingPairs>
  <TitlesOfParts>
    <vt:vector size="28" baseType="lpstr">
      <vt:lpstr>Arial</vt:lpstr>
      <vt:lpstr>Calibri</vt:lpstr>
      <vt:lpstr>Times New Roman</vt:lpstr>
      <vt:lpstr>Wingdings</vt:lpstr>
      <vt:lpstr>Office-téma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Magyar Képzőművészeti Egyetem A projekt megvalósításának pillanatai képekben</vt:lpstr>
      <vt:lpstr>PowerPoint-bemutató</vt:lpstr>
      <vt:lpstr>         Liszt Ferenc Zeneművészeti Egyetem          A projekt megvalósításának pillanatai képekben</vt:lpstr>
      <vt:lpstr>PowerPoint-bemutató</vt:lpstr>
      <vt:lpstr>PowerPoint-bemutató</vt:lpstr>
      <vt:lpstr>PowerPoint-bemutató</vt:lpstr>
      <vt:lpstr>Moholy-Nagy Művészeti Egyetem A projekt megvalósításának pillanatai képekben</vt:lpstr>
      <vt:lpstr>PowerPoint-bemutató</vt:lpstr>
      <vt:lpstr>  Színház- és Filmművészeti Egyetem </vt:lpstr>
      <vt:lpstr>Színház- és Filmművészeti Egyetem A projekt megvalósításának pillanatai képekben</vt:lpstr>
      <vt:lpstr>PowerPoint-bemutató</vt:lpstr>
      <vt:lpstr>PowerPoint-bemutató</vt:lpstr>
      <vt:lpstr>PowerPoint-bemutató</vt:lpstr>
      <vt:lpstr>A projekt eredményeinek megőrzése, továbbfejlesztése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bemutató</dc:title>
  <dc:creator>Lénárd Zoltán</dc:creator>
  <cp:lastModifiedBy>Gáspár Emese</cp:lastModifiedBy>
  <cp:revision>70</cp:revision>
  <dcterms:created xsi:type="dcterms:W3CDTF">2018-01-16T14:14:08Z</dcterms:created>
  <dcterms:modified xsi:type="dcterms:W3CDTF">2018-11-12T15:48:10Z</dcterms:modified>
</cp:coreProperties>
</file>